
<file path=[Content_Types].xml><?xml version="1.0" encoding="utf-8"?>
<Types xmlns="http://schemas.openxmlformats.org/package/2006/content-types">
  <Default Extension="bin" ContentType="application/vnd.openxmlformats-officedocument.oleObject"/>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charts/chart2.xml" ContentType="application/vnd.openxmlformats-officedocument.drawingml.chart+xml"/>
  <Override PartName="/ppt/theme/themeOverride2.xml" ContentType="application/vnd.openxmlformats-officedocument.themeOverride+xml"/>
  <Override PartName="/ppt/drawings/drawing2.xml" ContentType="application/vnd.openxmlformats-officedocument.drawingml.chartshapes+xml"/>
  <Override PartName="/ppt/charts/chart3.xml" ContentType="application/vnd.openxmlformats-officedocument.drawingml.chart+xml"/>
  <Override PartName="/ppt/theme/themeOverride3.xml" ContentType="application/vnd.openxmlformats-officedocument.themeOverride+xml"/>
  <Override PartName="/ppt/drawings/drawing3.xml" ContentType="application/vnd.openxmlformats-officedocument.drawingml.chartshapes+xml"/>
  <Override PartName="/ppt/charts/chart4.xml" ContentType="application/vnd.openxmlformats-officedocument.drawingml.chart+xml"/>
  <Override PartName="/ppt/theme/themeOverride4.xml" ContentType="application/vnd.openxmlformats-officedocument.themeOverride+xml"/>
  <Override PartName="/ppt/drawings/drawing4.xml" ContentType="application/vnd.openxmlformats-officedocument.drawingml.chartshapes+xml"/>
  <Override PartName="/ppt/charts/chart5.xml" ContentType="application/vnd.openxmlformats-officedocument.drawingml.chart+xml"/>
  <Override PartName="/ppt/theme/themeOverride5.xml" ContentType="application/vnd.openxmlformats-officedocument.themeOverride+xml"/>
  <Override PartName="/ppt/drawings/drawing5.xml" ContentType="application/vnd.openxmlformats-officedocument.drawingml.chartshapes+xml"/>
  <Override PartName="/ppt/charts/chart6.xml" ContentType="application/vnd.openxmlformats-officedocument.drawingml.chart+xml"/>
  <Override PartName="/ppt/theme/themeOverride6.xml" ContentType="application/vnd.openxmlformats-officedocument.themeOverride+xml"/>
  <Override PartName="/ppt/drawings/drawing6.xml" ContentType="application/vnd.openxmlformats-officedocument.drawingml.chartshapes+xml"/>
  <Override PartName="/ppt/charts/chart7.xml" ContentType="application/vnd.openxmlformats-officedocument.drawingml.chart+xml"/>
  <Override PartName="/ppt/theme/themeOverride7.xml" ContentType="application/vnd.openxmlformats-officedocument.themeOverride+xml"/>
  <Override PartName="/ppt/drawings/drawing7.xml" ContentType="application/vnd.openxmlformats-officedocument.drawingml.chartshapes+xml"/>
  <Override PartName="/ppt/charts/chart8.xml" ContentType="application/vnd.openxmlformats-officedocument.drawingml.chart+xml"/>
  <Override PartName="/ppt/theme/themeOverride8.xml" ContentType="application/vnd.openxmlformats-officedocument.themeOverride+xml"/>
  <Override PartName="/ppt/drawings/drawing8.xml" ContentType="application/vnd.openxmlformats-officedocument.drawingml.chartshapes+xml"/>
  <Override PartName="/ppt/charts/chart9.xml" ContentType="application/vnd.openxmlformats-officedocument.drawingml.chart+xml"/>
  <Override PartName="/ppt/theme/themeOverride9.xml" ContentType="application/vnd.openxmlformats-officedocument.themeOverride+xml"/>
  <Override PartName="/ppt/drawings/drawing9.xml" ContentType="application/vnd.openxmlformats-officedocument.drawingml.chartshapes+xml"/>
  <Override PartName="/ppt/charts/chart10.xml" ContentType="application/vnd.openxmlformats-officedocument.drawingml.chart+xml"/>
  <Override PartName="/ppt/theme/themeOverride10.xml" ContentType="application/vnd.openxmlformats-officedocument.themeOverride+xml"/>
  <Override PartName="/ppt/drawings/drawing10.xml" ContentType="application/vnd.openxmlformats-officedocument.drawingml.chartshapes+xml"/>
  <Override PartName="/ppt/charts/chart11.xml" ContentType="application/vnd.openxmlformats-officedocument.drawingml.chart+xml"/>
  <Override PartName="/ppt/theme/themeOverride11.xml" ContentType="application/vnd.openxmlformats-officedocument.themeOverride+xml"/>
  <Override PartName="/ppt/drawings/drawing11.xml" ContentType="application/vnd.openxmlformats-officedocument.drawingml.chartshapes+xml"/>
  <Override PartName="/ppt/charts/chart12.xml" ContentType="application/vnd.openxmlformats-officedocument.drawingml.chart+xml"/>
  <Override PartName="/ppt/theme/themeOverride12.xml" ContentType="application/vnd.openxmlformats-officedocument.themeOverride+xml"/>
  <Override PartName="/ppt/drawings/drawing12.xml" ContentType="application/vnd.openxmlformats-officedocument.drawingml.chartshapes+xml"/>
  <Override PartName="/ppt/charts/chart13.xml" ContentType="application/vnd.openxmlformats-officedocument.drawingml.chart+xml"/>
  <Override PartName="/ppt/theme/themeOverride13.xml" ContentType="application/vnd.openxmlformats-officedocument.themeOverride+xml"/>
  <Override PartName="/ppt/drawings/drawing13.xml" ContentType="application/vnd.openxmlformats-officedocument.drawingml.chartshapes+xml"/>
  <Override PartName="/ppt/charts/chart14.xml" ContentType="application/vnd.openxmlformats-officedocument.drawingml.chart+xml"/>
  <Override PartName="/ppt/theme/themeOverride14.xml" ContentType="application/vnd.openxmlformats-officedocument.themeOverride+xml"/>
  <Override PartName="/ppt/drawings/drawing14.xml" ContentType="application/vnd.openxmlformats-officedocument.drawingml.chartshapes+xml"/>
  <Override PartName="/ppt/charts/chart15.xml" ContentType="application/vnd.openxmlformats-officedocument.drawingml.chart+xml"/>
  <Override PartName="/ppt/theme/themeOverride15.xml" ContentType="application/vnd.openxmlformats-officedocument.themeOverride+xml"/>
  <Override PartName="/ppt/drawings/drawing15.xml" ContentType="application/vnd.openxmlformats-officedocument.drawingml.chartshapes+xml"/>
  <Override PartName="/ppt/charts/chart16.xml" ContentType="application/vnd.openxmlformats-officedocument.drawingml.chart+xml"/>
  <Override PartName="/ppt/theme/themeOverride16.xml" ContentType="application/vnd.openxmlformats-officedocument.themeOverride+xml"/>
  <Override PartName="/ppt/drawings/drawing16.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handoutMasterIdLst>
    <p:handoutMasterId r:id="rId27"/>
  </p:handoutMasterIdLst>
  <p:sldIdLst>
    <p:sldId id="472" r:id="rId2"/>
    <p:sldId id="557" r:id="rId3"/>
    <p:sldId id="658" r:id="rId4"/>
    <p:sldId id="660" r:id="rId5"/>
    <p:sldId id="682" r:id="rId6"/>
    <p:sldId id="713" r:id="rId7"/>
    <p:sldId id="714" r:id="rId8"/>
    <p:sldId id="715" r:id="rId9"/>
    <p:sldId id="716" r:id="rId10"/>
    <p:sldId id="705" r:id="rId11"/>
    <p:sldId id="717" r:id="rId12"/>
    <p:sldId id="724" r:id="rId13"/>
    <p:sldId id="725" r:id="rId14"/>
    <p:sldId id="726" r:id="rId15"/>
    <p:sldId id="727" r:id="rId16"/>
    <p:sldId id="706" r:id="rId17"/>
    <p:sldId id="718" r:id="rId18"/>
    <p:sldId id="719" r:id="rId19"/>
    <p:sldId id="707" r:id="rId20"/>
    <p:sldId id="720" r:id="rId21"/>
    <p:sldId id="721" r:id="rId22"/>
    <p:sldId id="722" r:id="rId23"/>
    <p:sldId id="723" r:id="rId24"/>
    <p:sldId id="518" r:id="rId25"/>
  </p:sldIdLst>
  <p:sldSz cx="9144000" cy="5143500" type="screen16x9"/>
  <p:notesSz cx="7099300" cy="10223500"/>
  <p:defaultTextStyle>
    <a:defPPr>
      <a:defRPr lang="en-GB"/>
    </a:defPPr>
    <a:lvl1pPr algn="l" rtl="0" eaLnBrk="0" fontAlgn="base" hangingPunct="0">
      <a:spcBef>
        <a:spcPct val="0"/>
      </a:spcBef>
      <a:spcAft>
        <a:spcPct val="0"/>
      </a:spcAft>
      <a:defRPr sz="1800" b="1" kern="1200">
        <a:solidFill>
          <a:srgbClr val="FF0000"/>
        </a:solidFill>
        <a:latin typeface="Arial" charset="0"/>
        <a:ea typeface="+mn-ea"/>
        <a:cs typeface="Arial" charset="0"/>
      </a:defRPr>
    </a:lvl1pPr>
    <a:lvl2pPr marL="342900" algn="l" rtl="0" eaLnBrk="0" fontAlgn="base" hangingPunct="0">
      <a:spcBef>
        <a:spcPct val="0"/>
      </a:spcBef>
      <a:spcAft>
        <a:spcPct val="0"/>
      </a:spcAft>
      <a:defRPr sz="1800" b="1" kern="1200">
        <a:solidFill>
          <a:srgbClr val="FF0000"/>
        </a:solidFill>
        <a:latin typeface="Arial" charset="0"/>
        <a:ea typeface="+mn-ea"/>
        <a:cs typeface="Arial" charset="0"/>
      </a:defRPr>
    </a:lvl2pPr>
    <a:lvl3pPr marL="685800" algn="l" rtl="0" eaLnBrk="0" fontAlgn="base" hangingPunct="0">
      <a:spcBef>
        <a:spcPct val="0"/>
      </a:spcBef>
      <a:spcAft>
        <a:spcPct val="0"/>
      </a:spcAft>
      <a:defRPr sz="1800" b="1" kern="1200">
        <a:solidFill>
          <a:srgbClr val="FF0000"/>
        </a:solidFill>
        <a:latin typeface="Arial" charset="0"/>
        <a:ea typeface="+mn-ea"/>
        <a:cs typeface="Arial" charset="0"/>
      </a:defRPr>
    </a:lvl3pPr>
    <a:lvl4pPr marL="1028700" algn="l" rtl="0" eaLnBrk="0" fontAlgn="base" hangingPunct="0">
      <a:spcBef>
        <a:spcPct val="0"/>
      </a:spcBef>
      <a:spcAft>
        <a:spcPct val="0"/>
      </a:spcAft>
      <a:defRPr sz="1800" b="1" kern="1200">
        <a:solidFill>
          <a:srgbClr val="FF0000"/>
        </a:solidFill>
        <a:latin typeface="Arial" charset="0"/>
        <a:ea typeface="+mn-ea"/>
        <a:cs typeface="Arial" charset="0"/>
      </a:defRPr>
    </a:lvl4pPr>
    <a:lvl5pPr marL="1371600" algn="l" rtl="0" eaLnBrk="0" fontAlgn="base" hangingPunct="0">
      <a:spcBef>
        <a:spcPct val="0"/>
      </a:spcBef>
      <a:spcAft>
        <a:spcPct val="0"/>
      </a:spcAft>
      <a:defRPr sz="1800" b="1" kern="1200">
        <a:solidFill>
          <a:srgbClr val="FF0000"/>
        </a:solidFill>
        <a:latin typeface="Arial" charset="0"/>
        <a:ea typeface="+mn-ea"/>
        <a:cs typeface="Arial" charset="0"/>
      </a:defRPr>
    </a:lvl5pPr>
    <a:lvl6pPr marL="1714500" algn="l" defTabSz="685800" rtl="0" eaLnBrk="1" latinLnBrk="0" hangingPunct="1">
      <a:defRPr sz="1800" b="1" kern="1200">
        <a:solidFill>
          <a:srgbClr val="FF0000"/>
        </a:solidFill>
        <a:latin typeface="Arial" charset="0"/>
        <a:ea typeface="+mn-ea"/>
        <a:cs typeface="Arial" charset="0"/>
      </a:defRPr>
    </a:lvl6pPr>
    <a:lvl7pPr marL="2057400" algn="l" defTabSz="685800" rtl="0" eaLnBrk="1" latinLnBrk="0" hangingPunct="1">
      <a:defRPr sz="1800" b="1" kern="1200">
        <a:solidFill>
          <a:srgbClr val="FF0000"/>
        </a:solidFill>
        <a:latin typeface="Arial" charset="0"/>
        <a:ea typeface="+mn-ea"/>
        <a:cs typeface="Arial" charset="0"/>
      </a:defRPr>
    </a:lvl7pPr>
    <a:lvl8pPr marL="2400300" algn="l" defTabSz="685800" rtl="0" eaLnBrk="1" latinLnBrk="0" hangingPunct="1">
      <a:defRPr sz="1800" b="1" kern="1200">
        <a:solidFill>
          <a:srgbClr val="FF0000"/>
        </a:solidFill>
        <a:latin typeface="Arial" charset="0"/>
        <a:ea typeface="+mn-ea"/>
        <a:cs typeface="Arial" charset="0"/>
      </a:defRPr>
    </a:lvl8pPr>
    <a:lvl9pPr marL="2743200" algn="l" defTabSz="685800" rtl="0" eaLnBrk="1" latinLnBrk="0" hangingPunct="1">
      <a:defRPr sz="1800" b="1" kern="1200">
        <a:solidFill>
          <a:srgbClr val="FF0000"/>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orient="horz" pos="1620">
          <p15:clr>
            <a:srgbClr val="A4A3A4"/>
          </p15:clr>
        </p15:guide>
        <p15:guide id="4"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ndra Tajarova" initials="ST"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3399"/>
    <a:srgbClr val="990033"/>
    <a:srgbClr val="F2F2F2"/>
    <a:srgbClr val="31859C"/>
    <a:srgbClr val="CC3300"/>
    <a:srgbClr val="004200"/>
    <a:srgbClr val="006600"/>
    <a:srgbClr val="FF0000"/>
    <a:srgbClr val="996633"/>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666" autoAdjust="0"/>
    <p:restoredTop sz="98610" autoAdjust="0"/>
  </p:normalViewPr>
  <p:slideViewPr>
    <p:cSldViewPr>
      <p:cViewPr varScale="1">
        <p:scale>
          <a:sx n="141" d="100"/>
          <a:sy n="141" d="100"/>
        </p:scale>
        <p:origin x="1008" y="114"/>
      </p:cViewPr>
      <p:guideLst>
        <p:guide orient="horz" pos="2160"/>
        <p:guide pos="3840"/>
        <p:guide orient="horz" pos="162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24.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server-1\skds\skds\Ieva_Strode\Projekti2022\Mediju_etika_092022\Grafiki_Mediju_etikas_padome_092022.xls" TargetMode="External"/><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3" Type="http://schemas.openxmlformats.org/officeDocument/2006/relationships/chartUserShapes" Target="../drawings/drawing10.xml"/><Relationship Id="rId2" Type="http://schemas.openxmlformats.org/officeDocument/2006/relationships/oleObject" Target="file:///\\server-1\skds\skds\Ieva_Strode\Projekti2022\Mediju_etika_092022\Grafiki_Mediju_etikas_padome_092022.xls" TargetMode="External"/><Relationship Id="rId1" Type="http://schemas.openxmlformats.org/officeDocument/2006/relationships/themeOverride" Target="../theme/themeOverride10.xml"/></Relationships>
</file>

<file path=ppt/charts/_rels/chart11.xml.rels><?xml version="1.0" encoding="UTF-8" standalone="yes"?>
<Relationships xmlns="http://schemas.openxmlformats.org/package/2006/relationships"><Relationship Id="rId3" Type="http://schemas.openxmlformats.org/officeDocument/2006/relationships/chartUserShapes" Target="../drawings/drawing11.xml"/><Relationship Id="rId2" Type="http://schemas.openxmlformats.org/officeDocument/2006/relationships/oleObject" Target="file:///\\server-1\skds\skds\Ieva_Strode\Projekti2022\Mediju_etika_092022\Grafiki_Mediju_etikas_padome_092022.xls" TargetMode="External"/><Relationship Id="rId1" Type="http://schemas.openxmlformats.org/officeDocument/2006/relationships/themeOverride" Target="../theme/themeOverride11.xml"/></Relationships>
</file>

<file path=ppt/charts/_rels/chart12.xml.rels><?xml version="1.0" encoding="UTF-8" standalone="yes"?>
<Relationships xmlns="http://schemas.openxmlformats.org/package/2006/relationships"><Relationship Id="rId3" Type="http://schemas.openxmlformats.org/officeDocument/2006/relationships/chartUserShapes" Target="../drawings/drawing12.xml"/><Relationship Id="rId2" Type="http://schemas.openxmlformats.org/officeDocument/2006/relationships/oleObject" Target="file:///\\server-1\skds\skds\Ieva_Strode\Projekti2022\Mediju_etika_092022\Grafiki_Mediju_etikas_padome_092022.xls" TargetMode="External"/><Relationship Id="rId1" Type="http://schemas.openxmlformats.org/officeDocument/2006/relationships/themeOverride" Target="../theme/themeOverride12.xml"/></Relationships>
</file>

<file path=ppt/charts/_rels/chart13.xml.rels><?xml version="1.0" encoding="UTF-8" standalone="yes"?>
<Relationships xmlns="http://schemas.openxmlformats.org/package/2006/relationships"><Relationship Id="rId3" Type="http://schemas.openxmlformats.org/officeDocument/2006/relationships/chartUserShapes" Target="../drawings/drawing13.xml"/><Relationship Id="rId2" Type="http://schemas.openxmlformats.org/officeDocument/2006/relationships/oleObject" Target="file:///\\server-1\skds\skds\Ieva_Strode\Projekti2022\Mediju_etika_092022\Grafiki_Mediju_etikas_padome_092022.xls" TargetMode="External"/><Relationship Id="rId1" Type="http://schemas.openxmlformats.org/officeDocument/2006/relationships/themeOverride" Target="../theme/themeOverride13.xml"/></Relationships>
</file>

<file path=ppt/charts/_rels/chart14.xml.rels><?xml version="1.0" encoding="UTF-8" standalone="yes"?>
<Relationships xmlns="http://schemas.openxmlformats.org/package/2006/relationships"><Relationship Id="rId3" Type="http://schemas.openxmlformats.org/officeDocument/2006/relationships/chartUserShapes" Target="../drawings/drawing14.xml"/><Relationship Id="rId2" Type="http://schemas.openxmlformats.org/officeDocument/2006/relationships/oleObject" Target="file:///\\server-1\skds\skds\Ieva_Strode\Projekti2022\Mediju_etika_092022\Grafiki_Mediju_etikas_padome_092022.xls" TargetMode="External"/><Relationship Id="rId1" Type="http://schemas.openxmlformats.org/officeDocument/2006/relationships/themeOverride" Target="../theme/themeOverride14.xml"/></Relationships>
</file>

<file path=ppt/charts/_rels/chart15.xml.rels><?xml version="1.0" encoding="UTF-8" standalone="yes"?>
<Relationships xmlns="http://schemas.openxmlformats.org/package/2006/relationships"><Relationship Id="rId3" Type="http://schemas.openxmlformats.org/officeDocument/2006/relationships/chartUserShapes" Target="../drawings/drawing15.xml"/><Relationship Id="rId2" Type="http://schemas.openxmlformats.org/officeDocument/2006/relationships/oleObject" Target="file:///\\server-1\skds\skds\Ieva_Strode\Projekti2022\Mediju_etika_092022\Grafiki_Mediju_etikas_padome_092022.xls" TargetMode="External"/><Relationship Id="rId1" Type="http://schemas.openxmlformats.org/officeDocument/2006/relationships/themeOverride" Target="../theme/themeOverride15.xml"/></Relationships>
</file>

<file path=ppt/charts/_rels/chart16.xml.rels><?xml version="1.0" encoding="UTF-8" standalone="yes"?>
<Relationships xmlns="http://schemas.openxmlformats.org/package/2006/relationships"><Relationship Id="rId3" Type="http://schemas.openxmlformats.org/officeDocument/2006/relationships/chartUserShapes" Target="../drawings/drawing16.xml"/><Relationship Id="rId2" Type="http://schemas.openxmlformats.org/officeDocument/2006/relationships/oleObject" Target="file:///\\server-1\skds\skds\Ieva_Strode\Projekti2022\Mediju_etika_092022\Grafiki_Mediju_etikas_padome_092022.xls" TargetMode="External"/><Relationship Id="rId1" Type="http://schemas.openxmlformats.org/officeDocument/2006/relationships/themeOverride" Target="../theme/themeOverride16.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oleObject" Target="../embeddings/oleObject1.bin"/><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oleObject" Target="file:///\\server-1\skds\skds\Ieva_Strode\Projekti2022\Mediju_etika_092022\Grafiki_Mediju_etikas_padome_092022.xls"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3" Type="http://schemas.openxmlformats.org/officeDocument/2006/relationships/chartUserShapes" Target="../drawings/drawing4.xml"/><Relationship Id="rId2" Type="http://schemas.openxmlformats.org/officeDocument/2006/relationships/oleObject" Target="file:///\\server-1\skds\skds\Ieva_Strode\Projekti2022\Mediju_etika_092022\Grafiki_Mediju_etikas_padome_092022.xls" TargetMode="External"/><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3" Type="http://schemas.openxmlformats.org/officeDocument/2006/relationships/chartUserShapes" Target="../drawings/drawing5.xml"/><Relationship Id="rId2" Type="http://schemas.openxmlformats.org/officeDocument/2006/relationships/oleObject" Target="file:///\\server-1\skds\skds\Ieva_Strode\Projekti2022\Mediju_etika_092022\Grafiki_Mediju_etikas_padome_092022.xls" TargetMode="External"/><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3" Type="http://schemas.openxmlformats.org/officeDocument/2006/relationships/chartUserShapes" Target="../drawings/drawing6.xml"/><Relationship Id="rId2" Type="http://schemas.openxmlformats.org/officeDocument/2006/relationships/oleObject" Target="file:///\\server-1\skds\skds\Ieva_Strode\Projekti2022\Mediju_etika_092022\Grafiki_Mediju_etikas_padome_092022.xls" TargetMode="External"/><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3" Type="http://schemas.openxmlformats.org/officeDocument/2006/relationships/chartUserShapes" Target="../drawings/drawing7.xml"/><Relationship Id="rId2" Type="http://schemas.openxmlformats.org/officeDocument/2006/relationships/oleObject" Target="file:///\\server-1\skds\skds\Ieva_Strode\Projekti2022\Mediju_etika_092022\Grafiki_Mediju_etikas_padome_092022.xls" TargetMode="External"/><Relationship Id="rId1" Type="http://schemas.openxmlformats.org/officeDocument/2006/relationships/themeOverride" Target="../theme/themeOverride7.xml"/></Relationships>
</file>

<file path=ppt/charts/_rels/chart8.xml.rels><?xml version="1.0" encoding="UTF-8" standalone="yes"?>
<Relationships xmlns="http://schemas.openxmlformats.org/package/2006/relationships"><Relationship Id="rId3" Type="http://schemas.openxmlformats.org/officeDocument/2006/relationships/chartUserShapes" Target="../drawings/drawing8.xml"/><Relationship Id="rId2" Type="http://schemas.openxmlformats.org/officeDocument/2006/relationships/oleObject" Target="file:///C:\Users\Sabine.Ozola\Desktop\grafiki_082021.xlsx" TargetMode="External"/><Relationship Id="rId1" Type="http://schemas.openxmlformats.org/officeDocument/2006/relationships/themeOverride" Target="../theme/themeOverride8.xml"/></Relationships>
</file>

<file path=ppt/charts/_rels/chart9.xml.rels><?xml version="1.0" encoding="UTF-8" standalone="yes"?>
<Relationships xmlns="http://schemas.openxmlformats.org/package/2006/relationships"><Relationship Id="rId3" Type="http://schemas.openxmlformats.org/officeDocument/2006/relationships/chartUserShapes" Target="../drawings/drawing9.xml"/><Relationship Id="rId2" Type="http://schemas.openxmlformats.org/officeDocument/2006/relationships/oleObject" Target="file:///C:\Users\Sabine.Ozola\Desktop\grafiki_082021.xlsx" TargetMode="External"/><Relationship Id="rId1" Type="http://schemas.openxmlformats.org/officeDocument/2006/relationships/themeOverride" Target="../theme/themeOverrid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38396896261753688"/>
          <c:y val="0.16109907769451759"/>
          <c:w val="0.26931941422970052"/>
          <c:h val="0.67785624873813854"/>
        </c:manualLayout>
      </c:layout>
      <c:pieChart>
        <c:varyColors val="1"/>
        <c:ser>
          <c:idx val="0"/>
          <c:order val="0"/>
          <c:spPr>
            <a:ln w="12700">
              <a:solidFill>
                <a:srgbClr val="000000"/>
              </a:solidFill>
              <a:prstDash val="solid"/>
            </a:ln>
          </c:spPr>
          <c:explosion val="3"/>
          <c:dPt>
            <c:idx val="0"/>
            <c:bubble3D val="0"/>
            <c:spPr>
              <a:solidFill>
                <a:srgbClr val="928F00"/>
              </a:solidFill>
              <a:ln w="25400">
                <a:noFill/>
              </a:ln>
            </c:spPr>
            <c:extLst>
              <c:ext xmlns:c16="http://schemas.microsoft.com/office/drawing/2014/chart" uri="{C3380CC4-5D6E-409C-BE32-E72D297353CC}">
                <c16:uniqueId val="{00000001-8EFC-42B0-B7B3-C2E4877F51B0}"/>
              </c:ext>
            </c:extLst>
          </c:dPt>
          <c:dPt>
            <c:idx val="1"/>
            <c:bubble3D val="0"/>
            <c:spPr>
              <a:solidFill>
                <a:srgbClr val="EEE800"/>
              </a:solidFill>
              <a:ln w="25400">
                <a:noFill/>
              </a:ln>
            </c:spPr>
            <c:extLst>
              <c:ext xmlns:c16="http://schemas.microsoft.com/office/drawing/2014/chart" uri="{C3380CC4-5D6E-409C-BE32-E72D297353CC}">
                <c16:uniqueId val="{00000003-8EFC-42B0-B7B3-C2E4877F51B0}"/>
              </c:ext>
            </c:extLst>
          </c:dPt>
          <c:dPt>
            <c:idx val="2"/>
            <c:bubble3D val="0"/>
            <c:spPr>
              <a:solidFill>
                <a:srgbClr val="F09252"/>
              </a:solidFill>
              <a:ln w="25400">
                <a:noFill/>
              </a:ln>
            </c:spPr>
            <c:extLst>
              <c:ext xmlns:c16="http://schemas.microsoft.com/office/drawing/2014/chart" uri="{C3380CC4-5D6E-409C-BE32-E72D297353CC}">
                <c16:uniqueId val="{00000005-8EFC-42B0-B7B3-C2E4877F51B0}"/>
              </c:ext>
            </c:extLst>
          </c:dPt>
          <c:dPt>
            <c:idx val="3"/>
            <c:bubble3D val="0"/>
            <c:spPr>
              <a:solidFill>
                <a:srgbClr val="CA6008"/>
              </a:solidFill>
              <a:ln w="25400">
                <a:noFill/>
              </a:ln>
            </c:spPr>
            <c:extLst>
              <c:ext xmlns:c16="http://schemas.microsoft.com/office/drawing/2014/chart" uri="{C3380CC4-5D6E-409C-BE32-E72D297353CC}">
                <c16:uniqueId val="{00000007-8EFC-42B0-B7B3-C2E4877F51B0}"/>
              </c:ext>
            </c:extLst>
          </c:dPt>
          <c:dPt>
            <c:idx val="4"/>
            <c:bubble3D val="0"/>
            <c:spPr>
              <a:solidFill>
                <a:sysClr val="window" lastClr="FFFFFF">
                  <a:lumMod val="85000"/>
                </a:sysClr>
              </a:solidFill>
              <a:ln w="25400">
                <a:noFill/>
              </a:ln>
            </c:spPr>
            <c:extLst>
              <c:ext xmlns:c16="http://schemas.microsoft.com/office/drawing/2014/chart" uri="{C3380CC4-5D6E-409C-BE32-E72D297353CC}">
                <c16:uniqueId val="{00000009-8EFC-42B0-B7B3-C2E4877F51B0}"/>
              </c:ext>
            </c:extLst>
          </c:dPt>
          <c:dPt>
            <c:idx val="5"/>
            <c:bubble3D val="0"/>
            <c:spPr>
              <a:solidFill>
                <a:schemeClr val="bg1">
                  <a:lumMod val="85000"/>
                </a:schemeClr>
              </a:solidFill>
              <a:ln w="12700">
                <a:noFill/>
                <a:prstDash val="solid"/>
              </a:ln>
            </c:spPr>
            <c:extLst>
              <c:ext xmlns:c16="http://schemas.microsoft.com/office/drawing/2014/chart" uri="{C3380CC4-5D6E-409C-BE32-E72D297353CC}">
                <c16:uniqueId val="{0000000B-8EFC-42B0-B7B3-C2E4877F51B0}"/>
              </c:ext>
            </c:extLst>
          </c:dPt>
          <c:dLbls>
            <c:dLbl>
              <c:idx val="0"/>
              <c:layout>
                <c:manualLayout>
                  <c:x val="-7.1312143439283176E-3"/>
                  <c:y val="-4.578754578754579E-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8EFC-42B0-B7B3-C2E4877F51B0}"/>
                </c:ext>
              </c:extLst>
            </c:dLbl>
            <c:dLbl>
              <c:idx val="1"/>
              <c:layout>
                <c:manualLayout>
                  <c:x val="-1.4262428687856599E-2"/>
                  <c:y val="-9.1575091575091579E-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8EFC-42B0-B7B3-C2E4877F51B0}"/>
                </c:ext>
              </c:extLst>
            </c:dLbl>
            <c:dLbl>
              <c:idx val="2"/>
              <c:layout>
                <c:manualLayout>
                  <c:x val="8.1500394663380268E-3"/>
                  <c:y val="1.8026592829742435E-7"/>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8EFC-42B0-B7B3-C2E4877F51B0}"/>
                </c:ext>
              </c:extLst>
            </c:dLbl>
            <c:dLbl>
              <c:idx val="3"/>
              <c:layout>
                <c:manualLayout>
                  <c:x val="3.1546670743826957E-2"/>
                  <c:y val="2.2902200420219891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8EFC-42B0-B7B3-C2E4877F51B0}"/>
                </c:ext>
              </c:extLst>
            </c:dLbl>
            <c:dLbl>
              <c:idx val="4"/>
              <c:layout>
                <c:manualLayout>
                  <c:x val="1.6491399740081035E-2"/>
                  <c:y val="1.3739012144253857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8EFC-42B0-B7B3-C2E4877F51B0}"/>
                </c:ext>
              </c:extLst>
            </c:dLbl>
            <c:numFmt formatCode="0%" sourceLinked="0"/>
            <c:spPr>
              <a:noFill/>
              <a:ln w="25400">
                <a:noFill/>
              </a:ln>
            </c:spPr>
            <c:txPr>
              <a:bodyPr/>
              <a:lstStyle/>
              <a:p>
                <a:pPr>
                  <a:defRPr sz="1200" b="0" i="0" u="none" strike="noStrike" baseline="0">
                    <a:solidFill>
                      <a:srgbClr val="000000"/>
                    </a:solidFill>
                    <a:latin typeface="Arial"/>
                    <a:ea typeface="Arial"/>
                    <a:cs typeface="Arial"/>
                  </a:defRPr>
                </a:pPr>
                <a:endParaRPr lang="lv-LV"/>
              </a:p>
            </c:txPr>
            <c:dLblPos val="outEnd"/>
            <c:showLegendKey val="0"/>
            <c:showVal val="0"/>
            <c:showCatName val="1"/>
            <c:showSerName val="0"/>
            <c:showPercent val="1"/>
            <c:showBubbleSize val="0"/>
            <c:showLeaderLines val="0"/>
            <c:extLst>
              <c:ext xmlns:c15="http://schemas.microsoft.com/office/drawing/2012/chart" uri="{CE6537A1-D6FC-4f65-9D91-7224C49458BB}"/>
            </c:extLst>
          </c:dLbls>
          <c:cat>
            <c:strRef>
              <c:f>dati_1!$A$5:$A$9</c:f>
              <c:strCache>
                <c:ptCount val="5"/>
                <c:pt idx="0">
                  <c:v>Pilnīgi piekrīt</c:v>
                </c:pt>
                <c:pt idx="1">
                  <c:v>Drīzāk piekrīt</c:v>
                </c:pt>
                <c:pt idx="2">
                  <c:v>Drīzāk nepiekrīt</c:v>
                </c:pt>
                <c:pt idx="3">
                  <c:v>Pilnīgi nepiekrīt</c:v>
                </c:pt>
                <c:pt idx="4">
                  <c:v>Grūti pateikt</c:v>
                </c:pt>
              </c:strCache>
            </c:strRef>
          </c:cat>
          <c:val>
            <c:numRef>
              <c:f>dati_1!$B$5:$B$9</c:f>
              <c:numCache>
                <c:formatCode>0.0</c:formatCode>
                <c:ptCount val="5"/>
                <c:pt idx="0">
                  <c:v>20.100000000000001</c:v>
                </c:pt>
                <c:pt idx="1">
                  <c:v>41</c:v>
                </c:pt>
                <c:pt idx="2">
                  <c:v>27.1</c:v>
                </c:pt>
                <c:pt idx="3">
                  <c:v>8.1999999999999993</c:v>
                </c:pt>
                <c:pt idx="4">
                  <c:v>3.6</c:v>
                </c:pt>
              </c:numCache>
            </c:numRef>
          </c:val>
          <c:extLst>
            <c:ext xmlns:c16="http://schemas.microsoft.com/office/drawing/2014/chart" uri="{C3380CC4-5D6E-409C-BE32-E72D297353CC}">
              <c16:uniqueId val="{0000000C-8EFC-42B0-B7B3-C2E4877F51B0}"/>
            </c:ext>
          </c:extLst>
        </c:ser>
        <c:dLbls>
          <c:showLegendKey val="0"/>
          <c:showVal val="0"/>
          <c:showCatName val="0"/>
          <c:showSerName val="0"/>
          <c:showPercent val="0"/>
          <c:showBubbleSize val="0"/>
          <c:showLeaderLines val="0"/>
        </c:dLbls>
        <c:firstSliceAng val="202"/>
      </c:pieChart>
      <c:spPr>
        <a:noFill/>
        <a:ln w="25400">
          <a:noFill/>
        </a:ln>
      </c:spPr>
    </c:plotArea>
    <c:plotVisOnly val="1"/>
    <c:dispBlanksAs val="zero"/>
    <c:showDLblsOverMax val="0"/>
  </c:chart>
  <c:spPr>
    <a:noFill/>
    <a:ln w="6350">
      <a:noFill/>
    </a:ln>
  </c:spPr>
  <c:txPr>
    <a:bodyPr/>
    <a:lstStyle/>
    <a:p>
      <a:pPr>
        <a:defRPr sz="8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2040431548688802"/>
          <c:y val="7.4018382426890891E-2"/>
          <c:w val="0.77959568451311201"/>
          <c:h val="0.88251095843710692"/>
        </c:manualLayout>
      </c:layout>
      <c:barChart>
        <c:barDir val="bar"/>
        <c:grouping val="stacked"/>
        <c:varyColors val="0"/>
        <c:ser>
          <c:idx val="0"/>
          <c:order val="0"/>
          <c:tx>
            <c:strRef>
              <c:f>'3_dati'!$B$13</c:f>
              <c:strCache>
                <c:ptCount val="1"/>
                <c:pt idx="0">
                  <c:v>x</c:v>
                </c:pt>
              </c:strCache>
            </c:strRef>
          </c:tx>
          <c:spPr>
            <a:noFill/>
            <a:ln w="25400">
              <a:noFill/>
            </a:ln>
          </c:spPr>
          <c:invertIfNegative val="0"/>
          <c:cat>
            <c:strRef>
              <c:f>'3_dati'!$A$14:$A$55</c:f>
              <c:strCache>
                <c:ptCount val="42"/>
                <c:pt idx="0">
                  <c:v>visi respondenti (n=1005)</c:v>
                </c:pt>
                <c:pt idx="2">
                  <c:v>vīrieši (n=478)</c:v>
                </c:pt>
                <c:pt idx="3">
                  <c:v>sievietes (n=527)</c:v>
                </c:pt>
                <c:pt idx="5">
                  <c:v>18 - 24 g.v. (n=105)</c:v>
                </c:pt>
                <c:pt idx="6">
                  <c:v>25 - 34 g.v. (n=180)</c:v>
                </c:pt>
                <c:pt idx="7">
                  <c:v>35 - 44 g.v. (n=176)</c:v>
                </c:pt>
                <c:pt idx="8">
                  <c:v>45 - 54 g.v. (n=194)</c:v>
                </c:pt>
                <c:pt idx="9">
                  <c:v>55 - 63 g.v. (n=154)</c:v>
                </c:pt>
                <c:pt idx="10">
                  <c:v>64 g.v. un vairāk (n=196)</c:v>
                </c:pt>
                <c:pt idx="12">
                  <c:v>pamatizglītība (n=96)</c:v>
                </c:pt>
                <c:pt idx="13">
                  <c:v>vidējā izglītība (n=654)</c:v>
                </c:pt>
                <c:pt idx="14">
                  <c:v>augstākā izglītība (n=255)</c:v>
                </c:pt>
                <c:pt idx="16">
                  <c:v>latviešu sarunvaloda ģimenē (n=641)</c:v>
                </c:pt>
                <c:pt idx="17">
                  <c:v>krievu sarunvaloda ģimenē (n=356)</c:v>
                </c:pt>
                <c:pt idx="19">
                  <c:v>LR pilsoņi (n=902)</c:v>
                </c:pt>
                <c:pt idx="20">
                  <c:v>respondenti bez LR pilsonības (n=103)</c:v>
                </c:pt>
                <c:pt idx="22">
                  <c:v>publiskajā sektorā nodarbinātie (n=148)</c:v>
                </c:pt>
                <c:pt idx="23">
                  <c:v>privātajā sektorā nodarbinātie (n=512)</c:v>
                </c:pt>
                <c:pt idx="24">
                  <c:v>nestrādājošie (n=345)</c:v>
                </c:pt>
                <c:pt idx="26">
                  <c:v>zemi ienākumi (n=174)</c:v>
                </c:pt>
                <c:pt idx="27">
                  <c:v>vidēji zemi ienākumi (n=148)</c:v>
                </c:pt>
                <c:pt idx="28">
                  <c:v>vidēji ienākumi (n=149)</c:v>
                </c:pt>
                <c:pt idx="29">
                  <c:v>vidēji augsti ienākumi (n=174)</c:v>
                </c:pt>
                <c:pt idx="30">
                  <c:v>augsti ienākumi (n=137)</c:v>
                </c:pt>
                <c:pt idx="32">
                  <c:v>Rīga (n=328)</c:v>
                </c:pt>
                <c:pt idx="33">
                  <c:v>Pierīga (n=201)</c:v>
                </c:pt>
                <c:pt idx="34">
                  <c:v>Vidzeme (n=92)</c:v>
                </c:pt>
                <c:pt idx="35">
                  <c:v>Kurzeme (n=126)</c:v>
                </c:pt>
                <c:pt idx="36">
                  <c:v>Zemgale (n=119)</c:v>
                </c:pt>
                <c:pt idx="37">
                  <c:v>Latgale (n=139)</c:v>
                </c:pt>
                <c:pt idx="39">
                  <c:v>Rīga (n=328)</c:v>
                </c:pt>
                <c:pt idx="40">
                  <c:v>cita pilsēta (n=350)</c:v>
                </c:pt>
                <c:pt idx="41">
                  <c:v>lauki (n=327)</c:v>
                </c:pt>
              </c:strCache>
            </c:strRef>
          </c:cat>
          <c:val>
            <c:numRef>
              <c:f>'3_dati'!$B$14:$B$55</c:f>
              <c:numCache>
                <c:formatCode>General</c:formatCode>
                <c:ptCount val="42"/>
                <c:pt idx="0" formatCode="0.0">
                  <c:v>30</c:v>
                </c:pt>
                <c:pt idx="2" formatCode="0.0">
                  <c:v>30.199999999999996</c:v>
                </c:pt>
                <c:pt idx="3" formatCode="0.0">
                  <c:v>29.9</c:v>
                </c:pt>
                <c:pt idx="5" formatCode="0.0">
                  <c:v>28.5</c:v>
                </c:pt>
                <c:pt idx="6" formatCode="0.0">
                  <c:v>25.9</c:v>
                </c:pt>
                <c:pt idx="7" formatCode="0.0">
                  <c:v>34.5</c:v>
                </c:pt>
                <c:pt idx="8" formatCode="0.0">
                  <c:v>31.099999999999994</c:v>
                </c:pt>
                <c:pt idx="9" formatCode="0.0">
                  <c:v>31.799999999999997</c:v>
                </c:pt>
                <c:pt idx="10" formatCode="0.0">
                  <c:v>26.6</c:v>
                </c:pt>
                <c:pt idx="12" formatCode="0.0">
                  <c:v>38.799999999999997</c:v>
                </c:pt>
                <c:pt idx="13" formatCode="0.0">
                  <c:v>32.799999999999997</c:v>
                </c:pt>
                <c:pt idx="14" formatCode="0.0">
                  <c:v>19.799999999999997</c:v>
                </c:pt>
                <c:pt idx="16" formatCode="0.0">
                  <c:v>22.799999999999997</c:v>
                </c:pt>
                <c:pt idx="17" formatCode="0.0">
                  <c:v>43.699999999999989</c:v>
                </c:pt>
                <c:pt idx="19" formatCode="0.0">
                  <c:v>28.5</c:v>
                </c:pt>
                <c:pt idx="20" formatCode="0.0">
                  <c:v>44.199999999999996</c:v>
                </c:pt>
                <c:pt idx="22" formatCode="0.0">
                  <c:v>21.199999999999996</c:v>
                </c:pt>
                <c:pt idx="23" formatCode="0.0">
                  <c:v>30.799999999999997</c:v>
                </c:pt>
                <c:pt idx="24" formatCode="0.0">
                  <c:v>32.9</c:v>
                </c:pt>
                <c:pt idx="26" formatCode="0.0">
                  <c:v>48.3</c:v>
                </c:pt>
                <c:pt idx="27" formatCode="0.0">
                  <c:v>24.4</c:v>
                </c:pt>
                <c:pt idx="28" formatCode="0.0">
                  <c:v>29.4</c:v>
                </c:pt>
                <c:pt idx="29" formatCode="0.0">
                  <c:v>21.699999999999996</c:v>
                </c:pt>
                <c:pt idx="30" formatCode="0.0">
                  <c:v>17.399999999999999</c:v>
                </c:pt>
                <c:pt idx="32" formatCode="0.0">
                  <c:v>27.199999999999989</c:v>
                </c:pt>
                <c:pt idx="33" formatCode="0.0">
                  <c:v>24.200000000000003</c:v>
                </c:pt>
                <c:pt idx="34" formatCode="0.0">
                  <c:v>3.7999999999999972</c:v>
                </c:pt>
                <c:pt idx="35" formatCode="0.0">
                  <c:v>47.399999999999991</c:v>
                </c:pt>
                <c:pt idx="36" formatCode="0.0">
                  <c:v>31.599999999999994</c:v>
                </c:pt>
                <c:pt idx="37" formatCode="0.0">
                  <c:v>46.6</c:v>
                </c:pt>
                <c:pt idx="39" formatCode="0.0">
                  <c:v>27.199999999999989</c:v>
                </c:pt>
                <c:pt idx="40" formatCode="0.0">
                  <c:v>32.399999999999991</c:v>
                </c:pt>
                <c:pt idx="41" formatCode="0.0">
                  <c:v>30.399999999999991</c:v>
                </c:pt>
              </c:numCache>
            </c:numRef>
          </c:val>
          <c:extLst>
            <c:ext xmlns:c16="http://schemas.microsoft.com/office/drawing/2014/chart" uri="{C3380CC4-5D6E-409C-BE32-E72D297353CC}">
              <c16:uniqueId val="{00000000-5D75-4B47-8B1A-9CD409AD0D35}"/>
            </c:ext>
          </c:extLst>
        </c:ser>
        <c:ser>
          <c:idx val="1"/>
          <c:order val="1"/>
          <c:tx>
            <c:strRef>
              <c:f>'3_dati'!$C$13</c:f>
              <c:strCache>
                <c:ptCount val="1"/>
                <c:pt idx="0">
                  <c:v>Informācija vienmēr ir objektīva</c:v>
                </c:pt>
              </c:strCache>
            </c:strRef>
          </c:tx>
          <c:spPr>
            <a:solidFill>
              <a:srgbClr val="539CBD"/>
            </a:solidFill>
            <a:ln w="25400">
              <a:noFill/>
            </a:ln>
          </c:spPr>
          <c:invertIfNegative val="0"/>
          <c:dLbls>
            <c:dLbl>
              <c:idx val="0"/>
              <c:numFmt formatCode="0" sourceLinked="0"/>
              <c:spPr>
                <a:noFill/>
                <a:ln w="25400">
                  <a:noFill/>
                </a:ln>
              </c:spPr>
              <c:txPr>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0-A8AD-4A25-BFEF-79B015C578CC}"/>
                </c:ext>
              </c:extLst>
            </c:dLbl>
            <c:dLbl>
              <c:idx val="1"/>
              <c:numFmt formatCode="0" sourceLinked="0"/>
              <c:spPr>
                <a:noFill/>
                <a:ln w="25400">
                  <a:noFill/>
                </a:ln>
              </c:spPr>
              <c:txPr>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1-A8AD-4A25-BFEF-79B015C578CC}"/>
                </c:ext>
              </c:extLst>
            </c:dLbl>
            <c:dLbl>
              <c:idx val="2"/>
              <c:numFmt formatCode="0" sourceLinked="0"/>
              <c:spPr>
                <a:noFill/>
                <a:ln w="25400">
                  <a:noFill/>
                </a:ln>
              </c:spPr>
              <c:txPr>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2-A8AD-4A25-BFEF-79B015C578CC}"/>
                </c:ext>
              </c:extLst>
            </c:dLbl>
            <c:dLbl>
              <c:idx val="3"/>
              <c:layout>
                <c:manualLayout>
                  <c:x val="1.7998560115190124E-3"/>
                  <c:y val="5.5256250869811594E-7"/>
                </c:manualLayout>
              </c:layout>
              <c:numFmt formatCode="0" sourceLinked="0"/>
              <c:spPr>
                <a:noFill/>
                <a:ln w="25400">
                  <a:noFill/>
                </a:ln>
              </c:spPr>
              <c:txPr>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D75-4B47-8B1A-9CD409AD0D35}"/>
                </c:ext>
              </c:extLst>
            </c:dLbl>
            <c:dLbl>
              <c:idx val="4"/>
              <c:layout>
                <c:manualLayout>
                  <c:x val="3.599712023038157E-3"/>
                  <c:y val="2.7628125431689459E-7"/>
                </c:manualLayout>
              </c:layout>
              <c:numFmt formatCode="0" sourceLinked="0"/>
              <c:spPr>
                <a:noFill/>
                <a:ln w="25400">
                  <a:noFill/>
                </a:ln>
              </c:spPr>
              <c:txPr>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5D75-4B47-8B1A-9CD409AD0D35}"/>
                </c:ext>
              </c:extLst>
            </c:dLbl>
            <c:dLbl>
              <c:idx val="5"/>
              <c:layout>
                <c:manualLayout>
                  <c:x val="1.7998560115190785E-3"/>
                  <c:y val="0"/>
                </c:manualLayout>
              </c:layout>
              <c:numFmt formatCode="0" sourceLinked="0"/>
              <c:spPr>
                <a:noFill/>
                <a:ln w="25400">
                  <a:noFill/>
                </a:ln>
              </c:spPr>
              <c:txPr>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5D75-4B47-8B1A-9CD409AD0D35}"/>
                </c:ext>
              </c:extLst>
            </c:dLbl>
            <c:dLbl>
              <c:idx val="6"/>
              <c:layout>
                <c:manualLayout>
                  <c:x val="5.3995680345572351E-3"/>
                  <c:y val="2.762812544455481E-7"/>
                </c:manualLayout>
              </c:layout>
              <c:numFmt formatCode="0" sourceLinked="0"/>
              <c:spPr>
                <a:noFill/>
                <a:ln w="25400">
                  <a:noFill/>
                </a:ln>
              </c:spPr>
              <c:txPr>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5D75-4B47-8B1A-9CD409AD0D35}"/>
                </c:ext>
              </c:extLst>
            </c:dLbl>
            <c:dLbl>
              <c:idx val="7"/>
              <c:numFmt formatCode="0" sourceLinked="0"/>
              <c:spPr>
                <a:noFill/>
                <a:ln w="25400">
                  <a:noFill/>
                </a:ln>
              </c:spPr>
              <c:txPr>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3-A8AD-4A25-BFEF-79B015C578CC}"/>
                </c:ext>
              </c:extLst>
            </c:dLbl>
            <c:dLbl>
              <c:idx val="8"/>
              <c:numFmt formatCode="0" sourceLinked="0"/>
              <c:spPr>
                <a:noFill/>
                <a:ln w="25400">
                  <a:noFill/>
                </a:ln>
              </c:spPr>
              <c:txPr>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4-A8AD-4A25-BFEF-79B015C578CC}"/>
                </c:ext>
              </c:extLst>
            </c:dLbl>
            <c:dLbl>
              <c:idx val="9"/>
              <c:numFmt formatCode="0" sourceLinked="0"/>
              <c:spPr>
                <a:noFill/>
                <a:ln w="25400">
                  <a:noFill/>
                </a:ln>
              </c:spPr>
              <c:txPr>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5-A8AD-4A25-BFEF-79B015C578CC}"/>
                </c:ext>
              </c:extLst>
            </c:dLbl>
            <c:dLbl>
              <c:idx val="10"/>
              <c:numFmt formatCode="0" sourceLinked="0"/>
              <c:spPr>
                <a:noFill/>
                <a:ln w="25400">
                  <a:noFill/>
                </a:ln>
              </c:spPr>
              <c:txPr>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6-A8AD-4A25-BFEF-79B015C578CC}"/>
                </c:ext>
              </c:extLst>
            </c:dLbl>
            <c:dLbl>
              <c:idx val="11"/>
              <c:numFmt formatCode="0" sourceLinked="0"/>
              <c:spPr>
                <a:noFill/>
                <a:ln w="25400">
                  <a:noFill/>
                </a:ln>
              </c:spPr>
              <c:txPr>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7-A8AD-4A25-BFEF-79B015C578CC}"/>
                </c:ext>
              </c:extLst>
            </c:dLbl>
            <c:dLbl>
              <c:idx val="12"/>
              <c:numFmt formatCode="0" sourceLinked="0"/>
              <c:spPr>
                <a:noFill/>
                <a:ln w="25400">
                  <a:noFill/>
                </a:ln>
              </c:spPr>
              <c:txPr>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8-A8AD-4A25-BFEF-79B015C578CC}"/>
                </c:ext>
              </c:extLst>
            </c:dLbl>
            <c:dLbl>
              <c:idx val="13"/>
              <c:numFmt formatCode="0" sourceLinked="0"/>
              <c:spPr>
                <a:noFill/>
                <a:ln w="25400">
                  <a:noFill/>
                </a:ln>
              </c:spPr>
              <c:txPr>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9-A8AD-4A25-BFEF-79B015C578CC}"/>
                </c:ext>
              </c:extLst>
            </c:dLbl>
            <c:dLbl>
              <c:idx val="14"/>
              <c:numFmt formatCode="0" sourceLinked="0"/>
              <c:spPr>
                <a:noFill/>
                <a:ln w="25400">
                  <a:noFill/>
                </a:ln>
              </c:spPr>
              <c:txPr>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A-A8AD-4A25-BFEF-79B015C578CC}"/>
                </c:ext>
              </c:extLst>
            </c:dLbl>
            <c:dLbl>
              <c:idx val="15"/>
              <c:numFmt formatCode="0" sourceLinked="0"/>
              <c:spPr>
                <a:noFill/>
                <a:ln w="25400">
                  <a:noFill/>
                </a:ln>
              </c:spPr>
              <c:txPr>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B-A8AD-4A25-BFEF-79B015C578CC}"/>
                </c:ext>
              </c:extLst>
            </c:dLbl>
            <c:dLbl>
              <c:idx val="16"/>
              <c:numFmt formatCode="0" sourceLinked="0"/>
              <c:spPr>
                <a:noFill/>
                <a:ln w="25400">
                  <a:noFill/>
                </a:ln>
              </c:spPr>
              <c:txPr>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C-A8AD-4A25-BFEF-79B015C578CC}"/>
                </c:ext>
              </c:extLst>
            </c:dLbl>
            <c:dLbl>
              <c:idx val="18"/>
              <c:numFmt formatCode="0" sourceLinked="0"/>
              <c:spPr>
                <a:noFill/>
                <a:ln w="25400">
                  <a:noFill/>
                </a:ln>
              </c:spPr>
              <c:txPr>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D-A8AD-4A25-BFEF-79B015C578CC}"/>
                </c:ext>
              </c:extLst>
            </c:dLbl>
            <c:dLbl>
              <c:idx val="19"/>
              <c:numFmt formatCode="0" sourceLinked="0"/>
              <c:spPr>
                <a:noFill/>
                <a:ln w="25400">
                  <a:noFill/>
                </a:ln>
              </c:spPr>
              <c:txPr>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E-A8AD-4A25-BFEF-79B015C578CC}"/>
                </c:ext>
              </c:extLst>
            </c:dLbl>
            <c:dLbl>
              <c:idx val="22"/>
              <c:numFmt formatCode="0" sourceLinked="0"/>
              <c:spPr>
                <a:noFill/>
                <a:ln w="25400">
                  <a:noFill/>
                </a:ln>
              </c:spPr>
              <c:txPr>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F-A8AD-4A25-BFEF-79B015C578CC}"/>
                </c:ext>
              </c:extLst>
            </c:dLbl>
            <c:dLbl>
              <c:idx val="23"/>
              <c:numFmt formatCode="0" sourceLinked="0"/>
              <c:spPr>
                <a:noFill/>
                <a:ln w="25400">
                  <a:noFill/>
                </a:ln>
              </c:spPr>
              <c:txPr>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0-A8AD-4A25-BFEF-79B015C578CC}"/>
                </c:ext>
              </c:extLst>
            </c:dLbl>
            <c:dLbl>
              <c:idx val="25"/>
              <c:numFmt formatCode="0" sourceLinked="0"/>
              <c:spPr>
                <a:noFill/>
                <a:ln w="25400">
                  <a:noFill/>
                </a:ln>
              </c:spPr>
              <c:txPr>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1-A8AD-4A25-BFEF-79B015C578CC}"/>
                </c:ext>
              </c:extLst>
            </c:dLbl>
            <c:dLbl>
              <c:idx val="26"/>
              <c:numFmt formatCode="0" sourceLinked="0"/>
              <c:spPr>
                <a:noFill/>
                <a:ln w="25400">
                  <a:noFill/>
                </a:ln>
              </c:spPr>
              <c:txPr>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2-A8AD-4A25-BFEF-79B015C578CC}"/>
                </c:ext>
              </c:extLst>
            </c:dLbl>
            <c:dLbl>
              <c:idx val="27"/>
              <c:numFmt formatCode="0" sourceLinked="0"/>
              <c:spPr>
                <a:noFill/>
                <a:ln w="25400">
                  <a:noFill/>
                </a:ln>
              </c:spPr>
              <c:txPr>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3-A8AD-4A25-BFEF-79B015C578CC}"/>
                </c:ext>
              </c:extLst>
            </c:dLbl>
            <c:dLbl>
              <c:idx val="28"/>
              <c:numFmt formatCode="0" sourceLinked="0"/>
              <c:spPr>
                <a:noFill/>
                <a:ln w="25400">
                  <a:noFill/>
                </a:ln>
              </c:spPr>
              <c:txPr>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4-A8AD-4A25-BFEF-79B015C578CC}"/>
                </c:ext>
              </c:extLst>
            </c:dLbl>
            <c:dLbl>
              <c:idx val="29"/>
              <c:numFmt formatCode="0" sourceLinked="0"/>
              <c:spPr>
                <a:noFill/>
                <a:ln w="25400">
                  <a:noFill/>
                </a:ln>
              </c:spPr>
              <c:txPr>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5-A8AD-4A25-BFEF-79B015C578CC}"/>
                </c:ext>
              </c:extLst>
            </c:dLbl>
            <c:dLbl>
              <c:idx val="30"/>
              <c:numFmt formatCode="0" sourceLinked="0"/>
              <c:spPr>
                <a:noFill/>
                <a:ln w="25400">
                  <a:noFill/>
                </a:ln>
              </c:spPr>
              <c:txPr>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6-A8AD-4A25-BFEF-79B015C578CC}"/>
                </c:ext>
              </c:extLst>
            </c:dLbl>
            <c:dLbl>
              <c:idx val="31"/>
              <c:numFmt formatCode="0" sourceLinked="0"/>
              <c:spPr>
                <a:noFill/>
                <a:ln w="25400">
                  <a:noFill/>
                </a:ln>
              </c:spPr>
              <c:txPr>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7-A8AD-4A25-BFEF-79B015C578CC}"/>
                </c:ext>
              </c:extLst>
            </c:dLbl>
            <c:dLbl>
              <c:idx val="32"/>
              <c:numFmt formatCode="0" sourceLinked="0"/>
              <c:spPr>
                <a:noFill/>
                <a:ln w="25400">
                  <a:noFill/>
                </a:ln>
              </c:spPr>
              <c:txPr>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8-A8AD-4A25-BFEF-79B015C578CC}"/>
                </c:ext>
              </c:extLst>
            </c:dLbl>
            <c:dLbl>
              <c:idx val="33"/>
              <c:numFmt formatCode="0" sourceLinked="0"/>
              <c:spPr>
                <a:noFill/>
                <a:ln w="25400">
                  <a:noFill/>
                </a:ln>
              </c:spPr>
              <c:txPr>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9-A8AD-4A25-BFEF-79B015C578CC}"/>
                </c:ext>
              </c:extLst>
            </c:dLbl>
            <c:dLbl>
              <c:idx val="34"/>
              <c:numFmt formatCode="0" sourceLinked="0"/>
              <c:spPr>
                <a:noFill/>
                <a:ln w="25400">
                  <a:noFill/>
                </a:ln>
              </c:spPr>
              <c:txPr>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A-A8AD-4A25-BFEF-79B015C578CC}"/>
                </c:ext>
              </c:extLst>
            </c:dLbl>
            <c:dLbl>
              <c:idx val="35"/>
              <c:numFmt formatCode="0" sourceLinked="0"/>
              <c:spPr>
                <a:noFill/>
                <a:ln w="25400">
                  <a:noFill/>
                </a:ln>
              </c:spPr>
              <c:txPr>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B-A8AD-4A25-BFEF-79B015C578CC}"/>
                </c:ext>
              </c:extLst>
            </c:dLbl>
            <c:dLbl>
              <c:idx val="37"/>
              <c:numFmt formatCode="0" sourceLinked="0"/>
              <c:spPr>
                <a:noFill/>
                <a:ln w="25400">
                  <a:noFill/>
                </a:ln>
              </c:spPr>
              <c:txPr>
                <a:bodyPr/>
                <a:lstStyle/>
                <a:p>
                  <a:pPr algn="r">
                    <a:defRPr sz="800" b="0" i="0" u="none" strike="noStrike" baseline="0">
                      <a:solidFill>
                        <a:sysClr val="windowText" lastClr="000000"/>
                      </a:solidFill>
                      <a:latin typeface="Arial"/>
                      <a:ea typeface="Arial"/>
                      <a:cs typeface="Arial"/>
                    </a:defRPr>
                  </a:pPr>
                  <a:endParaRPr lang="lv-LV"/>
                </a:p>
              </c:txPr>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1-5D75-4B47-8B1A-9CD409AD0D35}"/>
                </c:ext>
              </c:extLst>
            </c:dLbl>
            <c:dLbl>
              <c:idx val="38"/>
              <c:numFmt formatCode="0" sourceLinked="0"/>
              <c:spPr>
                <a:noFill/>
                <a:ln w="25400">
                  <a:noFill/>
                </a:ln>
              </c:spPr>
              <c:txPr>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C-A8AD-4A25-BFEF-79B015C578CC}"/>
                </c:ext>
              </c:extLst>
            </c:dLbl>
            <c:numFmt formatCode="0" sourceLinked="0"/>
            <c:spPr>
              <a:noFill/>
              <a:ln w="25400">
                <a:noFill/>
              </a:ln>
            </c:spPr>
            <c:txPr>
              <a:bodyPr wrap="square" lIns="38100" tIns="19050" rIns="38100" bIns="19050" anchor="ctr">
                <a:spAutoFit/>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'3_dati'!$A$14:$A$55</c:f>
              <c:strCache>
                <c:ptCount val="42"/>
                <c:pt idx="0">
                  <c:v>visi respondenti (n=1005)</c:v>
                </c:pt>
                <c:pt idx="2">
                  <c:v>vīrieši (n=478)</c:v>
                </c:pt>
                <c:pt idx="3">
                  <c:v>sievietes (n=527)</c:v>
                </c:pt>
                <c:pt idx="5">
                  <c:v>18 - 24 g.v. (n=105)</c:v>
                </c:pt>
                <c:pt idx="6">
                  <c:v>25 - 34 g.v. (n=180)</c:v>
                </c:pt>
                <c:pt idx="7">
                  <c:v>35 - 44 g.v. (n=176)</c:v>
                </c:pt>
                <c:pt idx="8">
                  <c:v>45 - 54 g.v. (n=194)</c:v>
                </c:pt>
                <c:pt idx="9">
                  <c:v>55 - 63 g.v. (n=154)</c:v>
                </c:pt>
                <c:pt idx="10">
                  <c:v>64 g.v. un vairāk (n=196)</c:v>
                </c:pt>
                <c:pt idx="12">
                  <c:v>pamatizglītība (n=96)</c:v>
                </c:pt>
                <c:pt idx="13">
                  <c:v>vidējā izglītība (n=654)</c:v>
                </c:pt>
                <c:pt idx="14">
                  <c:v>augstākā izglītība (n=255)</c:v>
                </c:pt>
                <c:pt idx="16">
                  <c:v>latviešu sarunvaloda ģimenē (n=641)</c:v>
                </c:pt>
                <c:pt idx="17">
                  <c:v>krievu sarunvaloda ģimenē (n=356)</c:v>
                </c:pt>
                <c:pt idx="19">
                  <c:v>LR pilsoņi (n=902)</c:v>
                </c:pt>
                <c:pt idx="20">
                  <c:v>respondenti bez LR pilsonības (n=103)</c:v>
                </c:pt>
                <c:pt idx="22">
                  <c:v>publiskajā sektorā nodarbinātie (n=148)</c:v>
                </c:pt>
                <c:pt idx="23">
                  <c:v>privātajā sektorā nodarbinātie (n=512)</c:v>
                </c:pt>
                <c:pt idx="24">
                  <c:v>nestrādājošie (n=345)</c:v>
                </c:pt>
                <c:pt idx="26">
                  <c:v>zemi ienākumi (n=174)</c:v>
                </c:pt>
                <c:pt idx="27">
                  <c:v>vidēji zemi ienākumi (n=148)</c:v>
                </c:pt>
                <c:pt idx="28">
                  <c:v>vidēji ienākumi (n=149)</c:v>
                </c:pt>
                <c:pt idx="29">
                  <c:v>vidēji augsti ienākumi (n=174)</c:v>
                </c:pt>
                <c:pt idx="30">
                  <c:v>augsti ienākumi (n=137)</c:v>
                </c:pt>
                <c:pt idx="32">
                  <c:v>Rīga (n=328)</c:v>
                </c:pt>
                <c:pt idx="33">
                  <c:v>Pierīga (n=201)</c:v>
                </c:pt>
                <c:pt idx="34">
                  <c:v>Vidzeme (n=92)</c:v>
                </c:pt>
                <c:pt idx="35">
                  <c:v>Kurzeme (n=126)</c:v>
                </c:pt>
                <c:pt idx="36">
                  <c:v>Zemgale (n=119)</c:v>
                </c:pt>
                <c:pt idx="37">
                  <c:v>Latgale (n=139)</c:v>
                </c:pt>
                <c:pt idx="39">
                  <c:v>Rīga (n=328)</c:v>
                </c:pt>
                <c:pt idx="40">
                  <c:v>cita pilsēta (n=350)</c:v>
                </c:pt>
                <c:pt idx="41">
                  <c:v>lauki (n=327)</c:v>
                </c:pt>
              </c:strCache>
            </c:strRef>
          </c:cat>
          <c:val>
            <c:numRef>
              <c:f>'3_dati'!$C$14:$C$55</c:f>
              <c:numCache>
                <c:formatCode>General</c:formatCode>
                <c:ptCount val="42"/>
                <c:pt idx="0" formatCode="0">
                  <c:v>3.3</c:v>
                </c:pt>
                <c:pt idx="2" formatCode="0">
                  <c:v>3</c:v>
                </c:pt>
                <c:pt idx="3" formatCode="0">
                  <c:v>3.5</c:v>
                </c:pt>
                <c:pt idx="5" formatCode="0">
                  <c:v>1</c:v>
                </c:pt>
                <c:pt idx="6" formatCode="0">
                  <c:v>2.8</c:v>
                </c:pt>
                <c:pt idx="7" formatCode="0">
                  <c:v>5.0999999999999996</c:v>
                </c:pt>
                <c:pt idx="8" formatCode="0">
                  <c:v>4.0999999999999996</c:v>
                </c:pt>
                <c:pt idx="9" formatCode="0">
                  <c:v>2.7</c:v>
                </c:pt>
                <c:pt idx="10" formatCode="0">
                  <c:v>2.6</c:v>
                </c:pt>
                <c:pt idx="12" formatCode="0">
                  <c:v>2.2000000000000002</c:v>
                </c:pt>
                <c:pt idx="13" formatCode="0">
                  <c:v>4</c:v>
                </c:pt>
                <c:pt idx="14" formatCode="0">
                  <c:v>1.8</c:v>
                </c:pt>
                <c:pt idx="16" formatCode="0">
                  <c:v>3.2</c:v>
                </c:pt>
                <c:pt idx="17" formatCode="0">
                  <c:v>3.4</c:v>
                </c:pt>
                <c:pt idx="19" formatCode="0">
                  <c:v>3.6</c:v>
                </c:pt>
                <c:pt idx="22" formatCode="0">
                  <c:v>1.5</c:v>
                </c:pt>
                <c:pt idx="23" formatCode="0">
                  <c:v>4.4000000000000004</c:v>
                </c:pt>
                <c:pt idx="24" formatCode="0">
                  <c:v>2.2999999999999998</c:v>
                </c:pt>
                <c:pt idx="27" formatCode="0">
                  <c:v>3</c:v>
                </c:pt>
                <c:pt idx="28" formatCode="0">
                  <c:v>1.3</c:v>
                </c:pt>
                <c:pt idx="29" formatCode="0">
                  <c:v>6</c:v>
                </c:pt>
                <c:pt idx="30" formatCode="0">
                  <c:v>5</c:v>
                </c:pt>
                <c:pt idx="32" formatCode="0">
                  <c:v>2.4</c:v>
                </c:pt>
                <c:pt idx="33" formatCode="0">
                  <c:v>8.3000000000000007</c:v>
                </c:pt>
                <c:pt idx="34" formatCode="0">
                  <c:v>2.5</c:v>
                </c:pt>
                <c:pt idx="35" formatCode="0">
                  <c:v>2.4</c:v>
                </c:pt>
                <c:pt idx="36" formatCode="0">
                  <c:v>1.5</c:v>
                </c:pt>
                <c:pt idx="37" formatCode="0">
                  <c:v>0.8</c:v>
                </c:pt>
                <c:pt idx="39" formatCode="0">
                  <c:v>2.4</c:v>
                </c:pt>
                <c:pt idx="40" formatCode="0">
                  <c:v>5.0999999999999996</c:v>
                </c:pt>
                <c:pt idx="41" formatCode="0">
                  <c:v>2.2000000000000002</c:v>
                </c:pt>
              </c:numCache>
            </c:numRef>
          </c:val>
          <c:extLst>
            <c:ext xmlns:c16="http://schemas.microsoft.com/office/drawing/2014/chart" uri="{C3380CC4-5D6E-409C-BE32-E72D297353CC}">
              <c16:uniqueId val="{00000023-5D75-4B47-8B1A-9CD409AD0D35}"/>
            </c:ext>
          </c:extLst>
        </c:ser>
        <c:ser>
          <c:idx val="2"/>
          <c:order val="2"/>
          <c:tx>
            <c:strRef>
              <c:f>'3_dati'!$D$13</c:f>
              <c:strCache>
                <c:ptCount val="1"/>
                <c:pt idx="0">
                  <c:v>Informācija lielākoties ir objektīva</c:v>
                </c:pt>
              </c:strCache>
            </c:strRef>
          </c:tx>
          <c:spPr>
            <a:solidFill>
              <a:srgbClr val="A1C9DB"/>
            </a:solidFill>
            <a:ln w="25400">
              <a:noFill/>
            </a:ln>
          </c:spPr>
          <c:invertIfNegative val="0"/>
          <c:dLbls>
            <c:dLbl>
              <c:idx val="0"/>
              <c:numFmt formatCode="0" sourceLinked="0"/>
              <c:spPr>
                <a:noFill/>
                <a:ln w="25400">
                  <a:noFill/>
                </a:ln>
              </c:spPr>
              <c:txPr>
                <a:bodyPr/>
                <a:lstStyle/>
                <a:p>
                  <a:pPr>
                    <a:defRPr sz="8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D-A8AD-4A25-BFEF-79B015C578CC}"/>
                </c:ext>
              </c:extLst>
            </c:dLbl>
            <c:dLbl>
              <c:idx val="1"/>
              <c:numFmt formatCode="0" sourceLinked="0"/>
              <c:spPr>
                <a:noFill/>
                <a:ln w="25400">
                  <a:noFill/>
                </a:ln>
              </c:spPr>
              <c:txPr>
                <a:bodyPr/>
                <a:lstStyle/>
                <a:p>
                  <a:pPr>
                    <a:defRPr sz="8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E-A8AD-4A25-BFEF-79B015C578CC}"/>
                </c:ext>
              </c:extLst>
            </c:dLbl>
            <c:dLbl>
              <c:idx val="2"/>
              <c:numFmt formatCode="0" sourceLinked="0"/>
              <c:spPr>
                <a:noFill/>
                <a:ln w="25400">
                  <a:noFill/>
                </a:ln>
              </c:spPr>
              <c:txPr>
                <a:bodyPr/>
                <a:lstStyle/>
                <a:p>
                  <a:pPr>
                    <a:defRPr sz="8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F-A8AD-4A25-BFEF-79B015C578CC}"/>
                </c:ext>
              </c:extLst>
            </c:dLbl>
            <c:dLbl>
              <c:idx val="3"/>
              <c:numFmt formatCode="0" sourceLinked="0"/>
              <c:spPr>
                <a:noFill/>
                <a:ln w="25400">
                  <a:noFill/>
                </a:ln>
              </c:spPr>
              <c:txPr>
                <a:bodyPr/>
                <a:lstStyle/>
                <a:p>
                  <a:pPr>
                    <a:defRPr sz="8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0-A8AD-4A25-BFEF-79B015C578CC}"/>
                </c:ext>
              </c:extLst>
            </c:dLbl>
            <c:dLbl>
              <c:idx val="4"/>
              <c:numFmt formatCode="0" sourceLinked="0"/>
              <c:spPr>
                <a:noFill/>
                <a:ln w="25400">
                  <a:noFill/>
                </a:ln>
              </c:spPr>
              <c:txPr>
                <a:bodyPr/>
                <a:lstStyle/>
                <a:p>
                  <a:pPr>
                    <a:defRPr sz="8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1-A8AD-4A25-BFEF-79B015C578CC}"/>
                </c:ext>
              </c:extLst>
            </c:dLbl>
            <c:dLbl>
              <c:idx val="5"/>
              <c:numFmt formatCode="0" sourceLinked="0"/>
              <c:spPr>
                <a:noFill/>
                <a:ln w="25400">
                  <a:noFill/>
                </a:ln>
              </c:spPr>
              <c:txPr>
                <a:bodyPr/>
                <a:lstStyle/>
                <a:p>
                  <a:pPr>
                    <a:defRPr sz="8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2-A8AD-4A25-BFEF-79B015C578CC}"/>
                </c:ext>
              </c:extLst>
            </c:dLbl>
            <c:dLbl>
              <c:idx val="6"/>
              <c:numFmt formatCode="0" sourceLinked="0"/>
              <c:spPr>
                <a:noFill/>
                <a:ln w="25400">
                  <a:noFill/>
                </a:ln>
              </c:spPr>
              <c:txPr>
                <a:bodyPr/>
                <a:lstStyle/>
                <a:p>
                  <a:pPr>
                    <a:defRPr sz="8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3-A8AD-4A25-BFEF-79B015C578CC}"/>
                </c:ext>
              </c:extLst>
            </c:dLbl>
            <c:dLbl>
              <c:idx val="7"/>
              <c:numFmt formatCode="0" sourceLinked="0"/>
              <c:spPr>
                <a:noFill/>
                <a:ln w="25400">
                  <a:noFill/>
                </a:ln>
              </c:spPr>
              <c:txPr>
                <a:bodyPr/>
                <a:lstStyle/>
                <a:p>
                  <a:pPr>
                    <a:defRPr sz="8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4-A8AD-4A25-BFEF-79B015C578CC}"/>
                </c:ext>
              </c:extLst>
            </c:dLbl>
            <c:dLbl>
              <c:idx val="8"/>
              <c:numFmt formatCode="0" sourceLinked="0"/>
              <c:spPr>
                <a:noFill/>
                <a:ln w="25400">
                  <a:noFill/>
                </a:ln>
              </c:spPr>
              <c:txPr>
                <a:bodyPr/>
                <a:lstStyle/>
                <a:p>
                  <a:pPr>
                    <a:defRPr sz="8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5-A8AD-4A25-BFEF-79B015C578CC}"/>
                </c:ext>
              </c:extLst>
            </c:dLbl>
            <c:numFmt formatCode="0" sourceLinked="0"/>
            <c:spPr>
              <a:noFill/>
              <a:ln w="25400">
                <a:noFill/>
              </a:ln>
            </c:spPr>
            <c:txPr>
              <a:bodyPr wrap="square" lIns="38100" tIns="19050" rIns="38100" bIns="19050" anchor="ctr">
                <a:spAutoFit/>
              </a:bodyPr>
              <a:lstStyle/>
              <a:p>
                <a:pPr>
                  <a:defRPr sz="8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'3_dati'!$A$14:$A$55</c:f>
              <c:strCache>
                <c:ptCount val="42"/>
                <c:pt idx="0">
                  <c:v>visi respondenti (n=1005)</c:v>
                </c:pt>
                <c:pt idx="2">
                  <c:v>vīrieši (n=478)</c:v>
                </c:pt>
                <c:pt idx="3">
                  <c:v>sievietes (n=527)</c:v>
                </c:pt>
                <c:pt idx="5">
                  <c:v>18 - 24 g.v. (n=105)</c:v>
                </c:pt>
                <c:pt idx="6">
                  <c:v>25 - 34 g.v. (n=180)</c:v>
                </c:pt>
                <c:pt idx="7">
                  <c:v>35 - 44 g.v. (n=176)</c:v>
                </c:pt>
                <c:pt idx="8">
                  <c:v>45 - 54 g.v. (n=194)</c:v>
                </c:pt>
                <c:pt idx="9">
                  <c:v>55 - 63 g.v. (n=154)</c:v>
                </c:pt>
                <c:pt idx="10">
                  <c:v>64 g.v. un vairāk (n=196)</c:v>
                </c:pt>
                <c:pt idx="12">
                  <c:v>pamatizglītība (n=96)</c:v>
                </c:pt>
                <c:pt idx="13">
                  <c:v>vidējā izglītība (n=654)</c:v>
                </c:pt>
                <c:pt idx="14">
                  <c:v>augstākā izglītība (n=255)</c:v>
                </c:pt>
                <c:pt idx="16">
                  <c:v>latviešu sarunvaloda ģimenē (n=641)</c:v>
                </c:pt>
                <c:pt idx="17">
                  <c:v>krievu sarunvaloda ģimenē (n=356)</c:v>
                </c:pt>
                <c:pt idx="19">
                  <c:v>LR pilsoņi (n=902)</c:v>
                </c:pt>
                <c:pt idx="20">
                  <c:v>respondenti bez LR pilsonības (n=103)</c:v>
                </c:pt>
                <c:pt idx="22">
                  <c:v>publiskajā sektorā nodarbinātie (n=148)</c:v>
                </c:pt>
                <c:pt idx="23">
                  <c:v>privātajā sektorā nodarbinātie (n=512)</c:v>
                </c:pt>
                <c:pt idx="24">
                  <c:v>nestrādājošie (n=345)</c:v>
                </c:pt>
                <c:pt idx="26">
                  <c:v>zemi ienākumi (n=174)</c:v>
                </c:pt>
                <c:pt idx="27">
                  <c:v>vidēji zemi ienākumi (n=148)</c:v>
                </c:pt>
                <c:pt idx="28">
                  <c:v>vidēji ienākumi (n=149)</c:v>
                </c:pt>
                <c:pt idx="29">
                  <c:v>vidēji augsti ienākumi (n=174)</c:v>
                </c:pt>
                <c:pt idx="30">
                  <c:v>augsti ienākumi (n=137)</c:v>
                </c:pt>
                <c:pt idx="32">
                  <c:v>Rīga (n=328)</c:v>
                </c:pt>
                <c:pt idx="33">
                  <c:v>Pierīga (n=201)</c:v>
                </c:pt>
                <c:pt idx="34">
                  <c:v>Vidzeme (n=92)</c:v>
                </c:pt>
                <c:pt idx="35">
                  <c:v>Kurzeme (n=126)</c:v>
                </c:pt>
                <c:pt idx="36">
                  <c:v>Zemgale (n=119)</c:v>
                </c:pt>
                <c:pt idx="37">
                  <c:v>Latgale (n=139)</c:v>
                </c:pt>
                <c:pt idx="39">
                  <c:v>Rīga (n=328)</c:v>
                </c:pt>
                <c:pt idx="40">
                  <c:v>cita pilsēta (n=350)</c:v>
                </c:pt>
                <c:pt idx="41">
                  <c:v>lauki (n=327)</c:v>
                </c:pt>
              </c:strCache>
            </c:strRef>
          </c:cat>
          <c:val>
            <c:numRef>
              <c:f>'3_dati'!$D$14:$D$55</c:f>
              <c:numCache>
                <c:formatCode>General</c:formatCode>
                <c:ptCount val="42"/>
                <c:pt idx="0" formatCode="0">
                  <c:v>34.5</c:v>
                </c:pt>
                <c:pt idx="2" formatCode="0">
                  <c:v>34.6</c:v>
                </c:pt>
                <c:pt idx="3" formatCode="0">
                  <c:v>34.4</c:v>
                </c:pt>
                <c:pt idx="5" formatCode="0">
                  <c:v>38.299999999999997</c:v>
                </c:pt>
                <c:pt idx="6" formatCode="0">
                  <c:v>39.1</c:v>
                </c:pt>
                <c:pt idx="7" formatCode="0">
                  <c:v>28.2</c:v>
                </c:pt>
                <c:pt idx="8" formatCode="0">
                  <c:v>32.6</c:v>
                </c:pt>
                <c:pt idx="9" formatCode="0">
                  <c:v>33.299999999999997</c:v>
                </c:pt>
                <c:pt idx="10" formatCode="0">
                  <c:v>38.6</c:v>
                </c:pt>
                <c:pt idx="12" formatCode="0">
                  <c:v>26.8</c:v>
                </c:pt>
                <c:pt idx="13" formatCode="0">
                  <c:v>31</c:v>
                </c:pt>
                <c:pt idx="14" formatCode="0">
                  <c:v>46.2</c:v>
                </c:pt>
                <c:pt idx="16" formatCode="0">
                  <c:v>41.8</c:v>
                </c:pt>
                <c:pt idx="17" formatCode="0">
                  <c:v>20.7</c:v>
                </c:pt>
                <c:pt idx="19" formatCode="0">
                  <c:v>35.700000000000003</c:v>
                </c:pt>
                <c:pt idx="20" formatCode="0">
                  <c:v>23.6</c:v>
                </c:pt>
                <c:pt idx="22" formatCode="0">
                  <c:v>45.1</c:v>
                </c:pt>
                <c:pt idx="23" formatCode="0">
                  <c:v>32.6</c:v>
                </c:pt>
                <c:pt idx="24" formatCode="0">
                  <c:v>32.6</c:v>
                </c:pt>
                <c:pt idx="26" formatCode="0">
                  <c:v>19.5</c:v>
                </c:pt>
                <c:pt idx="27" formatCode="0">
                  <c:v>40.4</c:v>
                </c:pt>
                <c:pt idx="28" formatCode="0">
                  <c:v>37.1</c:v>
                </c:pt>
                <c:pt idx="29" formatCode="0">
                  <c:v>40.1</c:v>
                </c:pt>
                <c:pt idx="30" formatCode="0">
                  <c:v>45.4</c:v>
                </c:pt>
                <c:pt idx="32" formatCode="0">
                  <c:v>38.200000000000003</c:v>
                </c:pt>
                <c:pt idx="33" formatCode="0">
                  <c:v>35.299999999999997</c:v>
                </c:pt>
                <c:pt idx="34" formatCode="0">
                  <c:v>61.5</c:v>
                </c:pt>
                <c:pt idx="35" formatCode="0">
                  <c:v>18</c:v>
                </c:pt>
                <c:pt idx="36" formatCode="0">
                  <c:v>34.700000000000003</c:v>
                </c:pt>
                <c:pt idx="37" formatCode="0">
                  <c:v>20.399999999999999</c:v>
                </c:pt>
                <c:pt idx="39" formatCode="0">
                  <c:v>38.200000000000003</c:v>
                </c:pt>
                <c:pt idx="40" formatCode="0">
                  <c:v>30.3</c:v>
                </c:pt>
                <c:pt idx="41" formatCode="0">
                  <c:v>35.200000000000003</c:v>
                </c:pt>
              </c:numCache>
            </c:numRef>
          </c:val>
          <c:extLst>
            <c:ext xmlns:c16="http://schemas.microsoft.com/office/drawing/2014/chart" uri="{C3380CC4-5D6E-409C-BE32-E72D297353CC}">
              <c16:uniqueId val="{0000002D-5D75-4B47-8B1A-9CD409AD0D35}"/>
            </c:ext>
          </c:extLst>
        </c:ser>
        <c:ser>
          <c:idx val="3"/>
          <c:order val="3"/>
          <c:tx>
            <c:strRef>
              <c:f>'3_dati'!$E$13</c:f>
              <c:strCache>
                <c:ptCount val="1"/>
                <c:pt idx="0">
                  <c:v>Informācija lielākoties nav objektīva</c:v>
                </c:pt>
              </c:strCache>
            </c:strRef>
          </c:tx>
          <c:spPr>
            <a:solidFill>
              <a:srgbClr val="E1CA69"/>
            </a:solidFill>
            <a:ln w="25400">
              <a:noFill/>
            </a:ln>
          </c:spPr>
          <c:invertIfNegative val="0"/>
          <c:dLbls>
            <c:numFmt formatCode="0" sourceLinked="0"/>
            <c:spPr>
              <a:noFill/>
              <a:ln w="25400">
                <a:noFill/>
              </a:ln>
            </c:spPr>
            <c:txPr>
              <a:bodyPr/>
              <a:lstStyle/>
              <a:p>
                <a:pPr>
                  <a:defRPr sz="8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'3_dati'!$A$14:$A$55</c:f>
              <c:strCache>
                <c:ptCount val="42"/>
                <c:pt idx="0">
                  <c:v>visi respondenti (n=1005)</c:v>
                </c:pt>
                <c:pt idx="2">
                  <c:v>vīrieši (n=478)</c:v>
                </c:pt>
                <c:pt idx="3">
                  <c:v>sievietes (n=527)</c:v>
                </c:pt>
                <c:pt idx="5">
                  <c:v>18 - 24 g.v. (n=105)</c:v>
                </c:pt>
                <c:pt idx="6">
                  <c:v>25 - 34 g.v. (n=180)</c:v>
                </c:pt>
                <c:pt idx="7">
                  <c:v>35 - 44 g.v. (n=176)</c:v>
                </c:pt>
                <c:pt idx="8">
                  <c:v>45 - 54 g.v. (n=194)</c:v>
                </c:pt>
                <c:pt idx="9">
                  <c:v>55 - 63 g.v. (n=154)</c:v>
                </c:pt>
                <c:pt idx="10">
                  <c:v>64 g.v. un vairāk (n=196)</c:v>
                </c:pt>
                <c:pt idx="12">
                  <c:v>pamatizglītība (n=96)</c:v>
                </c:pt>
                <c:pt idx="13">
                  <c:v>vidējā izglītība (n=654)</c:v>
                </c:pt>
                <c:pt idx="14">
                  <c:v>augstākā izglītība (n=255)</c:v>
                </c:pt>
                <c:pt idx="16">
                  <c:v>latviešu sarunvaloda ģimenē (n=641)</c:v>
                </c:pt>
                <c:pt idx="17">
                  <c:v>krievu sarunvaloda ģimenē (n=356)</c:v>
                </c:pt>
                <c:pt idx="19">
                  <c:v>LR pilsoņi (n=902)</c:v>
                </c:pt>
                <c:pt idx="20">
                  <c:v>respondenti bez LR pilsonības (n=103)</c:v>
                </c:pt>
                <c:pt idx="22">
                  <c:v>publiskajā sektorā nodarbinātie (n=148)</c:v>
                </c:pt>
                <c:pt idx="23">
                  <c:v>privātajā sektorā nodarbinātie (n=512)</c:v>
                </c:pt>
                <c:pt idx="24">
                  <c:v>nestrādājošie (n=345)</c:v>
                </c:pt>
                <c:pt idx="26">
                  <c:v>zemi ienākumi (n=174)</c:v>
                </c:pt>
                <c:pt idx="27">
                  <c:v>vidēji zemi ienākumi (n=148)</c:v>
                </c:pt>
                <c:pt idx="28">
                  <c:v>vidēji ienākumi (n=149)</c:v>
                </c:pt>
                <c:pt idx="29">
                  <c:v>vidēji augsti ienākumi (n=174)</c:v>
                </c:pt>
                <c:pt idx="30">
                  <c:v>augsti ienākumi (n=137)</c:v>
                </c:pt>
                <c:pt idx="32">
                  <c:v>Rīga (n=328)</c:v>
                </c:pt>
                <c:pt idx="33">
                  <c:v>Pierīga (n=201)</c:v>
                </c:pt>
                <c:pt idx="34">
                  <c:v>Vidzeme (n=92)</c:v>
                </c:pt>
                <c:pt idx="35">
                  <c:v>Kurzeme (n=126)</c:v>
                </c:pt>
                <c:pt idx="36">
                  <c:v>Zemgale (n=119)</c:v>
                </c:pt>
                <c:pt idx="37">
                  <c:v>Latgale (n=139)</c:v>
                </c:pt>
                <c:pt idx="39">
                  <c:v>Rīga (n=328)</c:v>
                </c:pt>
                <c:pt idx="40">
                  <c:v>cita pilsēta (n=350)</c:v>
                </c:pt>
                <c:pt idx="41">
                  <c:v>lauki (n=327)</c:v>
                </c:pt>
              </c:strCache>
            </c:strRef>
          </c:cat>
          <c:val>
            <c:numRef>
              <c:f>'3_dati'!$E$14:$E$55</c:f>
              <c:numCache>
                <c:formatCode>General</c:formatCode>
                <c:ptCount val="42"/>
                <c:pt idx="0" formatCode="0">
                  <c:v>40.6</c:v>
                </c:pt>
                <c:pt idx="2" formatCode="0">
                  <c:v>42.3</c:v>
                </c:pt>
                <c:pt idx="3" formatCode="0">
                  <c:v>39.1</c:v>
                </c:pt>
                <c:pt idx="5" formatCode="0">
                  <c:v>35</c:v>
                </c:pt>
                <c:pt idx="6" formatCode="0">
                  <c:v>38.200000000000003</c:v>
                </c:pt>
                <c:pt idx="7" formatCode="0">
                  <c:v>44.6</c:v>
                </c:pt>
                <c:pt idx="8" formatCode="0">
                  <c:v>40.700000000000003</c:v>
                </c:pt>
                <c:pt idx="9" formatCode="0">
                  <c:v>40.799999999999997</c:v>
                </c:pt>
                <c:pt idx="10" formatCode="0">
                  <c:v>41.1</c:v>
                </c:pt>
                <c:pt idx="12" formatCode="0">
                  <c:v>51.3</c:v>
                </c:pt>
                <c:pt idx="13" formatCode="0">
                  <c:v>41.1</c:v>
                </c:pt>
                <c:pt idx="14" formatCode="0">
                  <c:v>35.700000000000003</c:v>
                </c:pt>
                <c:pt idx="16" formatCode="0">
                  <c:v>35.1</c:v>
                </c:pt>
                <c:pt idx="17" formatCode="0">
                  <c:v>50.7</c:v>
                </c:pt>
                <c:pt idx="19" formatCode="0">
                  <c:v>40.1</c:v>
                </c:pt>
                <c:pt idx="20" formatCode="0">
                  <c:v>45.1</c:v>
                </c:pt>
                <c:pt idx="22" formatCode="0">
                  <c:v>26.2</c:v>
                </c:pt>
                <c:pt idx="23" formatCode="0">
                  <c:v>43.9</c:v>
                </c:pt>
                <c:pt idx="24" formatCode="0">
                  <c:v>42.1</c:v>
                </c:pt>
                <c:pt idx="26" formatCode="0">
                  <c:v>52.1</c:v>
                </c:pt>
                <c:pt idx="27" formatCode="0">
                  <c:v>35.6</c:v>
                </c:pt>
                <c:pt idx="28" formatCode="0">
                  <c:v>44.2</c:v>
                </c:pt>
                <c:pt idx="29" formatCode="0">
                  <c:v>34.799999999999997</c:v>
                </c:pt>
                <c:pt idx="30" formatCode="0">
                  <c:v>32.6</c:v>
                </c:pt>
                <c:pt idx="32" formatCode="0">
                  <c:v>36.200000000000003</c:v>
                </c:pt>
                <c:pt idx="33" formatCode="0">
                  <c:v>38.799999999999997</c:v>
                </c:pt>
                <c:pt idx="34" formatCode="0">
                  <c:v>19.899999999999999</c:v>
                </c:pt>
                <c:pt idx="35" formatCode="0">
                  <c:v>46.8</c:v>
                </c:pt>
                <c:pt idx="36" formatCode="0">
                  <c:v>51.4</c:v>
                </c:pt>
                <c:pt idx="37" formatCode="0">
                  <c:v>53.8</c:v>
                </c:pt>
                <c:pt idx="39" formatCode="0">
                  <c:v>36.200000000000003</c:v>
                </c:pt>
                <c:pt idx="40" formatCode="0">
                  <c:v>45.3</c:v>
                </c:pt>
                <c:pt idx="41" formatCode="0">
                  <c:v>40.200000000000003</c:v>
                </c:pt>
              </c:numCache>
            </c:numRef>
          </c:val>
          <c:extLst>
            <c:ext xmlns:c16="http://schemas.microsoft.com/office/drawing/2014/chart" uri="{C3380CC4-5D6E-409C-BE32-E72D297353CC}">
              <c16:uniqueId val="{0000002E-5D75-4B47-8B1A-9CD409AD0D35}"/>
            </c:ext>
          </c:extLst>
        </c:ser>
        <c:ser>
          <c:idx val="4"/>
          <c:order val="4"/>
          <c:tx>
            <c:strRef>
              <c:f>'3_dati'!$F$13</c:f>
              <c:strCache>
                <c:ptCount val="1"/>
                <c:pt idx="0">
                  <c:v>Informācija nekad nav objektīva</c:v>
                </c:pt>
              </c:strCache>
            </c:strRef>
          </c:tx>
          <c:spPr>
            <a:solidFill>
              <a:srgbClr val="B99D25"/>
            </a:solidFill>
            <a:ln w="25400">
              <a:noFill/>
            </a:ln>
          </c:spPr>
          <c:invertIfNegative val="0"/>
          <c:dLbls>
            <c:dLbl>
              <c:idx val="0"/>
              <c:numFmt formatCode="0" sourceLinked="0"/>
              <c:spPr>
                <a:noFill/>
                <a:ln w="25400">
                  <a:noFill/>
                </a:ln>
              </c:spPr>
              <c:txPr>
                <a:bodyPr/>
                <a:lstStyle/>
                <a:p>
                  <a:pP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6-A8AD-4A25-BFEF-79B015C578CC}"/>
                </c:ext>
              </c:extLst>
            </c:dLbl>
            <c:dLbl>
              <c:idx val="1"/>
              <c:numFmt formatCode="0" sourceLinked="0"/>
              <c:spPr>
                <a:noFill/>
                <a:ln w="25400">
                  <a:noFill/>
                </a:ln>
              </c:spPr>
              <c:txPr>
                <a:bodyPr/>
                <a:lstStyle/>
                <a:p>
                  <a:pP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7-A8AD-4A25-BFEF-79B015C578CC}"/>
                </c:ext>
              </c:extLst>
            </c:dLbl>
            <c:dLbl>
              <c:idx val="2"/>
              <c:numFmt formatCode="0" sourceLinked="0"/>
              <c:spPr>
                <a:noFill/>
                <a:ln w="25400">
                  <a:noFill/>
                </a:ln>
              </c:spPr>
              <c:txPr>
                <a:bodyPr/>
                <a:lstStyle/>
                <a:p>
                  <a:pP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8-A8AD-4A25-BFEF-79B015C578CC}"/>
                </c:ext>
              </c:extLst>
            </c:dLbl>
            <c:dLbl>
              <c:idx val="3"/>
              <c:numFmt formatCode="0" sourceLinked="0"/>
              <c:spPr>
                <a:noFill/>
                <a:ln w="25400">
                  <a:noFill/>
                </a:ln>
              </c:spPr>
              <c:txPr>
                <a:bodyPr/>
                <a:lstStyle/>
                <a:p>
                  <a:pP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9-A8AD-4A25-BFEF-79B015C578CC}"/>
                </c:ext>
              </c:extLst>
            </c:dLbl>
            <c:dLbl>
              <c:idx val="4"/>
              <c:numFmt formatCode="0" sourceLinked="0"/>
              <c:spPr>
                <a:noFill/>
                <a:ln w="25400">
                  <a:noFill/>
                </a:ln>
              </c:spPr>
              <c:txPr>
                <a:bodyPr/>
                <a:lstStyle/>
                <a:p>
                  <a:pP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A-A8AD-4A25-BFEF-79B015C578CC}"/>
                </c:ext>
              </c:extLst>
            </c:dLbl>
            <c:dLbl>
              <c:idx val="5"/>
              <c:numFmt formatCode="0" sourceLinked="0"/>
              <c:spPr>
                <a:noFill/>
                <a:ln w="25400">
                  <a:noFill/>
                </a:ln>
              </c:spPr>
              <c:txPr>
                <a:bodyPr/>
                <a:lstStyle/>
                <a:p>
                  <a:pP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B-A8AD-4A25-BFEF-79B015C578CC}"/>
                </c:ext>
              </c:extLst>
            </c:dLbl>
            <c:dLbl>
              <c:idx val="6"/>
              <c:numFmt formatCode="0" sourceLinked="0"/>
              <c:spPr>
                <a:noFill/>
                <a:ln w="25400">
                  <a:noFill/>
                </a:ln>
              </c:spPr>
              <c:txPr>
                <a:bodyPr/>
                <a:lstStyle/>
                <a:p>
                  <a:pP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C-A8AD-4A25-BFEF-79B015C578CC}"/>
                </c:ext>
              </c:extLst>
            </c:dLbl>
            <c:dLbl>
              <c:idx val="7"/>
              <c:numFmt formatCode="0" sourceLinked="0"/>
              <c:spPr>
                <a:noFill/>
                <a:ln w="25400">
                  <a:noFill/>
                </a:ln>
              </c:spPr>
              <c:txPr>
                <a:bodyPr/>
                <a:lstStyle/>
                <a:p>
                  <a:pP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D-A8AD-4A25-BFEF-79B015C578CC}"/>
                </c:ext>
              </c:extLst>
            </c:dLbl>
            <c:dLbl>
              <c:idx val="8"/>
              <c:numFmt formatCode="0" sourceLinked="0"/>
              <c:spPr>
                <a:noFill/>
                <a:ln w="25400">
                  <a:noFill/>
                </a:ln>
              </c:spPr>
              <c:txPr>
                <a:bodyPr/>
                <a:lstStyle/>
                <a:p>
                  <a:pP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E-A8AD-4A25-BFEF-79B015C578CC}"/>
                </c:ext>
              </c:extLst>
            </c:dLbl>
            <c:dLbl>
              <c:idx val="9"/>
              <c:numFmt formatCode="0" sourceLinked="0"/>
              <c:spPr>
                <a:noFill/>
                <a:ln w="25400">
                  <a:noFill/>
                </a:ln>
              </c:spPr>
              <c:txPr>
                <a:bodyPr/>
                <a:lstStyle/>
                <a:p>
                  <a:pP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F-A8AD-4A25-BFEF-79B015C578CC}"/>
                </c:ext>
              </c:extLst>
            </c:dLbl>
            <c:dLbl>
              <c:idx val="10"/>
              <c:numFmt formatCode="0" sourceLinked="0"/>
              <c:spPr>
                <a:noFill/>
                <a:ln w="25400">
                  <a:noFill/>
                </a:ln>
              </c:spPr>
              <c:txPr>
                <a:bodyPr/>
                <a:lstStyle/>
                <a:p>
                  <a:pP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0-A8AD-4A25-BFEF-79B015C578CC}"/>
                </c:ext>
              </c:extLst>
            </c:dLbl>
            <c:dLbl>
              <c:idx val="11"/>
              <c:numFmt formatCode="0" sourceLinked="0"/>
              <c:spPr>
                <a:noFill/>
                <a:ln w="25400">
                  <a:noFill/>
                </a:ln>
              </c:spPr>
              <c:txPr>
                <a:bodyPr/>
                <a:lstStyle/>
                <a:p>
                  <a:pP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1-A8AD-4A25-BFEF-79B015C578CC}"/>
                </c:ext>
              </c:extLst>
            </c:dLbl>
            <c:dLbl>
              <c:idx val="12"/>
              <c:numFmt formatCode="0" sourceLinked="0"/>
              <c:spPr>
                <a:noFill/>
                <a:ln w="25400">
                  <a:noFill/>
                </a:ln>
              </c:spPr>
              <c:txPr>
                <a:bodyPr/>
                <a:lstStyle/>
                <a:p>
                  <a:pP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2-A8AD-4A25-BFEF-79B015C578CC}"/>
                </c:ext>
              </c:extLst>
            </c:dLbl>
            <c:dLbl>
              <c:idx val="13"/>
              <c:numFmt formatCode="0" sourceLinked="0"/>
              <c:spPr>
                <a:noFill/>
                <a:ln w="25400">
                  <a:noFill/>
                </a:ln>
              </c:spPr>
              <c:txPr>
                <a:bodyPr/>
                <a:lstStyle/>
                <a:p>
                  <a:pP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3-A8AD-4A25-BFEF-79B015C578CC}"/>
                </c:ext>
              </c:extLst>
            </c:dLbl>
            <c:dLbl>
              <c:idx val="14"/>
              <c:numFmt formatCode="0" sourceLinked="0"/>
              <c:spPr>
                <a:noFill/>
                <a:ln w="25400">
                  <a:noFill/>
                </a:ln>
              </c:spPr>
              <c:txPr>
                <a:bodyPr/>
                <a:lstStyle/>
                <a:p>
                  <a:pP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4-A8AD-4A25-BFEF-79B015C578CC}"/>
                </c:ext>
              </c:extLst>
            </c:dLbl>
            <c:dLbl>
              <c:idx val="15"/>
              <c:numFmt formatCode="0" sourceLinked="0"/>
              <c:spPr>
                <a:noFill/>
                <a:ln w="25400">
                  <a:noFill/>
                </a:ln>
              </c:spPr>
              <c:txPr>
                <a:bodyPr/>
                <a:lstStyle/>
                <a:p>
                  <a:pP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5-A8AD-4A25-BFEF-79B015C578CC}"/>
                </c:ext>
              </c:extLst>
            </c:dLbl>
            <c:dLbl>
              <c:idx val="16"/>
              <c:numFmt formatCode="0" sourceLinked="0"/>
              <c:spPr>
                <a:noFill/>
                <a:ln w="25400">
                  <a:noFill/>
                </a:ln>
              </c:spPr>
              <c:txPr>
                <a:bodyPr/>
                <a:lstStyle/>
                <a:p>
                  <a:pP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6-A8AD-4A25-BFEF-79B015C578CC}"/>
                </c:ext>
              </c:extLst>
            </c:dLbl>
            <c:dLbl>
              <c:idx val="17"/>
              <c:numFmt formatCode="0" sourceLinked="0"/>
              <c:spPr>
                <a:noFill/>
                <a:ln w="25400">
                  <a:noFill/>
                </a:ln>
              </c:spPr>
              <c:txPr>
                <a:bodyPr/>
                <a:lstStyle/>
                <a:p>
                  <a:pP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7-A8AD-4A25-BFEF-79B015C578CC}"/>
                </c:ext>
              </c:extLst>
            </c:dLbl>
            <c:numFmt formatCode="0" sourceLinked="0"/>
            <c:spPr>
              <a:noFill/>
              <a:ln w="25400">
                <a:noFill/>
              </a:ln>
            </c:spPr>
            <c:txPr>
              <a:bodyPr wrap="square" lIns="38100" tIns="19050" rIns="38100" bIns="19050" anchor="ctr">
                <a:spAutoFit/>
              </a:bodyPr>
              <a:lstStyle/>
              <a:p>
                <a:pP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'3_dati'!$A$14:$A$55</c:f>
              <c:strCache>
                <c:ptCount val="42"/>
                <c:pt idx="0">
                  <c:v>visi respondenti (n=1005)</c:v>
                </c:pt>
                <c:pt idx="2">
                  <c:v>vīrieši (n=478)</c:v>
                </c:pt>
                <c:pt idx="3">
                  <c:v>sievietes (n=527)</c:v>
                </c:pt>
                <c:pt idx="5">
                  <c:v>18 - 24 g.v. (n=105)</c:v>
                </c:pt>
                <c:pt idx="6">
                  <c:v>25 - 34 g.v. (n=180)</c:v>
                </c:pt>
                <c:pt idx="7">
                  <c:v>35 - 44 g.v. (n=176)</c:v>
                </c:pt>
                <c:pt idx="8">
                  <c:v>45 - 54 g.v. (n=194)</c:v>
                </c:pt>
                <c:pt idx="9">
                  <c:v>55 - 63 g.v. (n=154)</c:v>
                </c:pt>
                <c:pt idx="10">
                  <c:v>64 g.v. un vairāk (n=196)</c:v>
                </c:pt>
                <c:pt idx="12">
                  <c:v>pamatizglītība (n=96)</c:v>
                </c:pt>
                <c:pt idx="13">
                  <c:v>vidējā izglītība (n=654)</c:v>
                </c:pt>
                <c:pt idx="14">
                  <c:v>augstākā izglītība (n=255)</c:v>
                </c:pt>
                <c:pt idx="16">
                  <c:v>latviešu sarunvaloda ģimenē (n=641)</c:v>
                </c:pt>
                <c:pt idx="17">
                  <c:v>krievu sarunvaloda ģimenē (n=356)</c:v>
                </c:pt>
                <c:pt idx="19">
                  <c:v>LR pilsoņi (n=902)</c:v>
                </c:pt>
                <c:pt idx="20">
                  <c:v>respondenti bez LR pilsonības (n=103)</c:v>
                </c:pt>
                <c:pt idx="22">
                  <c:v>publiskajā sektorā nodarbinātie (n=148)</c:v>
                </c:pt>
                <c:pt idx="23">
                  <c:v>privātajā sektorā nodarbinātie (n=512)</c:v>
                </c:pt>
                <c:pt idx="24">
                  <c:v>nestrādājošie (n=345)</c:v>
                </c:pt>
                <c:pt idx="26">
                  <c:v>zemi ienākumi (n=174)</c:v>
                </c:pt>
                <c:pt idx="27">
                  <c:v>vidēji zemi ienākumi (n=148)</c:v>
                </c:pt>
                <c:pt idx="28">
                  <c:v>vidēji ienākumi (n=149)</c:v>
                </c:pt>
                <c:pt idx="29">
                  <c:v>vidēji augsti ienākumi (n=174)</c:v>
                </c:pt>
                <c:pt idx="30">
                  <c:v>augsti ienākumi (n=137)</c:v>
                </c:pt>
                <c:pt idx="32">
                  <c:v>Rīga (n=328)</c:v>
                </c:pt>
                <c:pt idx="33">
                  <c:v>Pierīga (n=201)</c:v>
                </c:pt>
                <c:pt idx="34">
                  <c:v>Vidzeme (n=92)</c:v>
                </c:pt>
                <c:pt idx="35">
                  <c:v>Kurzeme (n=126)</c:v>
                </c:pt>
                <c:pt idx="36">
                  <c:v>Zemgale (n=119)</c:v>
                </c:pt>
                <c:pt idx="37">
                  <c:v>Latgale (n=139)</c:v>
                </c:pt>
                <c:pt idx="39">
                  <c:v>Rīga (n=328)</c:v>
                </c:pt>
                <c:pt idx="40">
                  <c:v>cita pilsēta (n=350)</c:v>
                </c:pt>
                <c:pt idx="41">
                  <c:v>lauki (n=327)</c:v>
                </c:pt>
              </c:strCache>
            </c:strRef>
          </c:cat>
          <c:val>
            <c:numRef>
              <c:f>'3_dati'!$F$14:$F$55</c:f>
              <c:numCache>
                <c:formatCode>General</c:formatCode>
                <c:ptCount val="42"/>
                <c:pt idx="0" formatCode="0">
                  <c:v>11.8</c:v>
                </c:pt>
                <c:pt idx="2" formatCode="0">
                  <c:v>12.1</c:v>
                </c:pt>
                <c:pt idx="3" formatCode="0">
                  <c:v>11.5</c:v>
                </c:pt>
                <c:pt idx="5" formatCode="0">
                  <c:v>15.3</c:v>
                </c:pt>
                <c:pt idx="6" formatCode="0">
                  <c:v>11.6</c:v>
                </c:pt>
                <c:pt idx="7" formatCode="0">
                  <c:v>11.8</c:v>
                </c:pt>
                <c:pt idx="8" formatCode="0">
                  <c:v>11.8</c:v>
                </c:pt>
                <c:pt idx="9" formatCode="0">
                  <c:v>12.9</c:v>
                </c:pt>
                <c:pt idx="10" formatCode="0">
                  <c:v>9.1</c:v>
                </c:pt>
                <c:pt idx="12" formatCode="0">
                  <c:v>9.3000000000000007</c:v>
                </c:pt>
                <c:pt idx="13" formatCode="0">
                  <c:v>13.5</c:v>
                </c:pt>
                <c:pt idx="14" formatCode="0">
                  <c:v>8.4</c:v>
                </c:pt>
                <c:pt idx="16" formatCode="0">
                  <c:v>9.8000000000000007</c:v>
                </c:pt>
                <c:pt idx="17" formatCode="0">
                  <c:v>15.7</c:v>
                </c:pt>
                <c:pt idx="19" formatCode="0">
                  <c:v>10.5</c:v>
                </c:pt>
                <c:pt idx="20" formatCode="0">
                  <c:v>23.7</c:v>
                </c:pt>
                <c:pt idx="22" formatCode="0">
                  <c:v>14</c:v>
                </c:pt>
                <c:pt idx="23" formatCode="0">
                  <c:v>10.7</c:v>
                </c:pt>
                <c:pt idx="24" formatCode="0">
                  <c:v>12.5</c:v>
                </c:pt>
                <c:pt idx="26" formatCode="0">
                  <c:v>17.100000000000001</c:v>
                </c:pt>
                <c:pt idx="27" formatCode="0">
                  <c:v>11.8</c:v>
                </c:pt>
                <c:pt idx="28" formatCode="0">
                  <c:v>11</c:v>
                </c:pt>
                <c:pt idx="29" formatCode="0">
                  <c:v>9</c:v>
                </c:pt>
                <c:pt idx="30" formatCode="0">
                  <c:v>9.4</c:v>
                </c:pt>
                <c:pt idx="32" formatCode="0">
                  <c:v>11.6</c:v>
                </c:pt>
                <c:pt idx="33" formatCode="0">
                  <c:v>8</c:v>
                </c:pt>
                <c:pt idx="34" formatCode="0">
                  <c:v>9.1</c:v>
                </c:pt>
                <c:pt idx="35" formatCode="0">
                  <c:v>18</c:v>
                </c:pt>
                <c:pt idx="36" formatCode="0">
                  <c:v>8.6</c:v>
                </c:pt>
                <c:pt idx="37" formatCode="0">
                  <c:v>16.8</c:v>
                </c:pt>
                <c:pt idx="39" formatCode="0">
                  <c:v>11.6</c:v>
                </c:pt>
                <c:pt idx="40" formatCode="0">
                  <c:v>11.5</c:v>
                </c:pt>
                <c:pt idx="41" formatCode="0">
                  <c:v>12.3</c:v>
                </c:pt>
              </c:numCache>
            </c:numRef>
          </c:val>
          <c:extLst>
            <c:ext xmlns:c16="http://schemas.microsoft.com/office/drawing/2014/chart" uri="{C3380CC4-5D6E-409C-BE32-E72D297353CC}">
              <c16:uniqueId val="{00000041-5D75-4B47-8B1A-9CD409AD0D35}"/>
            </c:ext>
          </c:extLst>
        </c:ser>
        <c:ser>
          <c:idx val="5"/>
          <c:order val="5"/>
          <c:tx>
            <c:strRef>
              <c:f>'3_dati'!$G$13</c:f>
              <c:strCache>
                <c:ptCount val="1"/>
                <c:pt idx="0">
                  <c:v>x</c:v>
                </c:pt>
              </c:strCache>
            </c:strRef>
          </c:tx>
          <c:spPr>
            <a:noFill/>
            <a:ln w="25400">
              <a:noFill/>
            </a:ln>
          </c:spPr>
          <c:invertIfNegative val="0"/>
          <c:cat>
            <c:strRef>
              <c:f>'3_dati'!$A$14:$A$55</c:f>
              <c:strCache>
                <c:ptCount val="42"/>
                <c:pt idx="0">
                  <c:v>visi respondenti (n=1005)</c:v>
                </c:pt>
                <c:pt idx="2">
                  <c:v>vīrieši (n=478)</c:v>
                </c:pt>
                <c:pt idx="3">
                  <c:v>sievietes (n=527)</c:v>
                </c:pt>
                <c:pt idx="5">
                  <c:v>18 - 24 g.v. (n=105)</c:v>
                </c:pt>
                <c:pt idx="6">
                  <c:v>25 - 34 g.v. (n=180)</c:v>
                </c:pt>
                <c:pt idx="7">
                  <c:v>35 - 44 g.v. (n=176)</c:v>
                </c:pt>
                <c:pt idx="8">
                  <c:v>45 - 54 g.v. (n=194)</c:v>
                </c:pt>
                <c:pt idx="9">
                  <c:v>55 - 63 g.v. (n=154)</c:v>
                </c:pt>
                <c:pt idx="10">
                  <c:v>64 g.v. un vairāk (n=196)</c:v>
                </c:pt>
                <c:pt idx="12">
                  <c:v>pamatizglītība (n=96)</c:v>
                </c:pt>
                <c:pt idx="13">
                  <c:v>vidējā izglītība (n=654)</c:v>
                </c:pt>
                <c:pt idx="14">
                  <c:v>augstākā izglītība (n=255)</c:v>
                </c:pt>
                <c:pt idx="16">
                  <c:v>latviešu sarunvaloda ģimenē (n=641)</c:v>
                </c:pt>
                <c:pt idx="17">
                  <c:v>krievu sarunvaloda ģimenē (n=356)</c:v>
                </c:pt>
                <c:pt idx="19">
                  <c:v>LR pilsoņi (n=902)</c:v>
                </c:pt>
                <c:pt idx="20">
                  <c:v>respondenti bez LR pilsonības (n=103)</c:v>
                </c:pt>
                <c:pt idx="22">
                  <c:v>publiskajā sektorā nodarbinātie (n=148)</c:v>
                </c:pt>
                <c:pt idx="23">
                  <c:v>privātajā sektorā nodarbinātie (n=512)</c:v>
                </c:pt>
                <c:pt idx="24">
                  <c:v>nestrādājošie (n=345)</c:v>
                </c:pt>
                <c:pt idx="26">
                  <c:v>zemi ienākumi (n=174)</c:v>
                </c:pt>
                <c:pt idx="27">
                  <c:v>vidēji zemi ienākumi (n=148)</c:v>
                </c:pt>
                <c:pt idx="28">
                  <c:v>vidēji ienākumi (n=149)</c:v>
                </c:pt>
                <c:pt idx="29">
                  <c:v>vidēji augsti ienākumi (n=174)</c:v>
                </c:pt>
                <c:pt idx="30">
                  <c:v>augsti ienākumi (n=137)</c:v>
                </c:pt>
                <c:pt idx="32">
                  <c:v>Rīga (n=328)</c:v>
                </c:pt>
                <c:pt idx="33">
                  <c:v>Pierīga (n=201)</c:v>
                </c:pt>
                <c:pt idx="34">
                  <c:v>Vidzeme (n=92)</c:v>
                </c:pt>
                <c:pt idx="35">
                  <c:v>Kurzeme (n=126)</c:v>
                </c:pt>
                <c:pt idx="36">
                  <c:v>Zemgale (n=119)</c:v>
                </c:pt>
                <c:pt idx="37">
                  <c:v>Latgale (n=139)</c:v>
                </c:pt>
                <c:pt idx="39">
                  <c:v>Rīga (n=328)</c:v>
                </c:pt>
                <c:pt idx="40">
                  <c:v>cita pilsēta (n=350)</c:v>
                </c:pt>
                <c:pt idx="41">
                  <c:v>lauki (n=327)</c:v>
                </c:pt>
              </c:strCache>
            </c:strRef>
          </c:cat>
          <c:val>
            <c:numRef>
              <c:f>'3_dati'!$G$14:$G$55</c:f>
              <c:numCache>
                <c:formatCode>General</c:formatCode>
                <c:ptCount val="42"/>
                <c:pt idx="0" formatCode="0.0">
                  <c:v>24.1</c:v>
                </c:pt>
                <c:pt idx="2" formatCode="0.0">
                  <c:v>22.100000000000009</c:v>
                </c:pt>
                <c:pt idx="3" formatCode="0.0">
                  <c:v>25.9</c:v>
                </c:pt>
                <c:pt idx="5" formatCode="0.0">
                  <c:v>26.200000000000003</c:v>
                </c:pt>
                <c:pt idx="6" formatCode="0.0">
                  <c:v>26.700000000000003</c:v>
                </c:pt>
                <c:pt idx="7" formatCode="0.0">
                  <c:v>20.100000000000001</c:v>
                </c:pt>
                <c:pt idx="8" formatCode="0.0">
                  <c:v>24</c:v>
                </c:pt>
                <c:pt idx="9" formatCode="0.0">
                  <c:v>22.800000000000004</c:v>
                </c:pt>
                <c:pt idx="10" formatCode="0.0">
                  <c:v>26.300000000000004</c:v>
                </c:pt>
                <c:pt idx="12" formatCode="0.0">
                  <c:v>15.900000000000006</c:v>
                </c:pt>
                <c:pt idx="13" formatCode="0.0">
                  <c:v>21.9</c:v>
                </c:pt>
                <c:pt idx="14" formatCode="0.0">
                  <c:v>32.399999999999991</c:v>
                </c:pt>
                <c:pt idx="16" formatCode="0.0">
                  <c:v>31.6</c:v>
                </c:pt>
                <c:pt idx="17" formatCode="0.0">
                  <c:v>10.099999999999994</c:v>
                </c:pt>
                <c:pt idx="19" formatCode="0.0">
                  <c:v>25.9</c:v>
                </c:pt>
                <c:pt idx="20" formatCode="0.0">
                  <c:v>7.6999999999999957</c:v>
                </c:pt>
                <c:pt idx="22" formatCode="0.0">
                  <c:v>36.299999999999997</c:v>
                </c:pt>
                <c:pt idx="23" formatCode="0.0">
                  <c:v>21.9</c:v>
                </c:pt>
                <c:pt idx="24" formatCode="0.0">
                  <c:v>21.9</c:v>
                </c:pt>
                <c:pt idx="26" formatCode="0.0">
                  <c:v>7.2999999999999972</c:v>
                </c:pt>
                <c:pt idx="27" formatCode="0.0">
                  <c:v>29.1</c:v>
                </c:pt>
                <c:pt idx="28" formatCode="0.0">
                  <c:v>21.299999999999997</c:v>
                </c:pt>
                <c:pt idx="29" formatCode="0.0">
                  <c:v>32.700000000000003</c:v>
                </c:pt>
                <c:pt idx="30" formatCode="0.0">
                  <c:v>34.499999999999993</c:v>
                </c:pt>
                <c:pt idx="32" formatCode="0.0">
                  <c:v>28.700000000000003</c:v>
                </c:pt>
                <c:pt idx="33" formatCode="0.0">
                  <c:v>29.700000000000003</c:v>
                </c:pt>
                <c:pt idx="34" formatCode="0.0">
                  <c:v>47.500000000000007</c:v>
                </c:pt>
                <c:pt idx="35" formatCode="0.0">
                  <c:v>11.700000000000003</c:v>
                </c:pt>
                <c:pt idx="36" formatCode="0.0">
                  <c:v>16.500000000000007</c:v>
                </c:pt>
                <c:pt idx="37" formatCode="0.0">
                  <c:v>5.9000000000000057</c:v>
                </c:pt>
                <c:pt idx="39" formatCode="0.0">
                  <c:v>28.700000000000003</c:v>
                </c:pt>
                <c:pt idx="40" formatCode="0.0">
                  <c:v>19.700000000000003</c:v>
                </c:pt>
                <c:pt idx="41" formatCode="0.0">
                  <c:v>24</c:v>
                </c:pt>
              </c:numCache>
            </c:numRef>
          </c:val>
          <c:extLst>
            <c:ext xmlns:c16="http://schemas.microsoft.com/office/drawing/2014/chart" uri="{C3380CC4-5D6E-409C-BE32-E72D297353CC}">
              <c16:uniqueId val="{00000042-5D75-4B47-8B1A-9CD409AD0D35}"/>
            </c:ext>
          </c:extLst>
        </c:ser>
        <c:ser>
          <c:idx val="6"/>
          <c:order val="6"/>
          <c:tx>
            <c:strRef>
              <c:f>'3_dati'!$H$13</c:f>
              <c:strCache>
                <c:ptCount val="1"/>
                <c:pt idx="0">
                  <c:v>Grūti pateikt</c:v>
                </c:pt>
              </c:strCache>
            </c:strRef>
          </c:tx>
          <c:spPr>
            <a:solidFill>
              <a:schemeClr val="bg1">
                <a:lumMod val="85000"/>
              </a:schemeClr>
            </a:solidFill>
            <a:ln w="25400">
              <a:noFill/>
            </a:ln>
          </c:spPr>
          <c:invertIfNegative val="0"/>
          <c:dLbls>
            <c:numFmt formatCode="#,##0" sourceLinked="0"/>
            <c:spPr>
              <a:noFill/>
              <a:ln w="25400">
                <a:noFill/>
              </a:ln>
            </c:spPr>
            <c:txPr>
              <a:bodyPr/>
              <a:lstStyle/>
              <a:p>
                <a:pPr>
                  <a:defRPr sz="8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'3_dati'!$A$14:$A$55</c:f>
              <c:strCache>
                <c:ptCount val="42"/>
                <c:pt idx="0">
                  <c:v>visi respondenti (n=1005)</c:v>
                </c:pt>
                <c:pt idx="2">
                  <c:v>vīrieši (n=478)</c:v>
                </c:pt>
                <c:pt idx="3">
                  <c:v>sievietes (n=527)</c:v>
                </c:pt>
                <c:pt idx="5">
                  <c:v>18 - 24 g.v. (n=105)</c:v>
                </c:pt>
                <c:pt idx="6">
                  <c:v>25 - 34 g.v. (n=180)</c:v>
                </c:pt>
                <c:pt idx="7">
                  <c:v>35 - 44 g.v. (n=176)</c:v>
                </c:pt>
                <c:pt idx="8">
                  <c:v>45 - 54 g.v. (n=194)</c:v>
                </c:pt>
                <c:pt idx="9">
                  <c:v>55 - 63 g.v. (n=154)</c:v>
                </c:pt>
                <c:pt idx="10">
                  <c:v>64 g.v. un vairāk (n=196)</c:v>
                </c:pt>
                <c:pt idx="12">
                  <c:v>pamatizglītība (n=96)</c:v>
                </c:pt>
                <c:pt idx="13">
                  <c:v>vidējā izglītība (n=654)</c:v>
                </c:pt>
                <c:pt idx="14">
                  <c:v>augstākā izglītība (n=255)</c:v>
                </c:pt>
                <c:pt idx="16">
                  <c:v>latviešu sarunvaloda ģimenē (n=641)</c:v>
                </c:pt>
                <c:pt idx="17">
                  <c:v>krievu sarunvaloda ģimenē (n=356)</c:v>
                </c:pt>
                <c:pt idx="19">
                  <c:v>LR pilsoņi (n=902)</c:v>
                </c:pt>
                <c:pt idx="20">
                  <c:v>respondenti bez LR pilsonības (n=103)</c:v>
                </c:pt>
                <c:pt idx="22">
                  <c:v>publiskajā sektorā nodarbinātie (n=148)</c:v>
                </c:pt>
                <c:pt idx="23">
                  <c:v>privātajā sektorā nodarbinātie (n=512)</c:v>
                </c:pt>
                <c:pt idx="24">
                  <c:v>nestrādājošie (n=345)</c:v>
                </c:pt>
                <c:pt idx="26">
                  <c:v>zemi ienākumi (n=174)</c:v>
                </c:pt>
                <c:pt idx="27">
                  <c:v>vidēji zemi ienākumi (n=148)</c:v>
                </c:pt>
                <c:pt idx="28">
                  <c:v>vidēji ienākumi (n=149)</c:v>
                </c:pt>
                <c:pt idx="29">
                  <c:v>vidēji augsti ienākumi (n=174)</c:v>
                </c:pt>
                <c:pt idx="30">
                  <c:v>augsti ienākumi (n=137)</c:v>
                </c:pt>
                <c:pt idx="32">
                  <c:v>Rīga (n=328)</c:v>
                </c:pt>
                <c:pt idx="33">
                  <c:v>Pierīga (n=201)</c:v>
                </c:pt>
                <c:pt idx="34">
                  <c:v>Vidzeme (n=92)</c:v>
                </c:pt>
                <c:pt idx="35">
                  <c:v>Kurzeme (n=126)</c:v>
                </c:pt>
                <c:pt idx="36">
                  <c:v>Zemgale (n=119)</c:v>
                </c:pt>
                <c:pt idx="37">
                  <c:v>Latgale (n=139)</c:v>
                </c:pt>
                <c:pt idx="39">
                  <c:v>Rīga (n=328)</c:v>
                </c:pt>
                <c:pt idx="40">
                  <c:v>cita pilsēta (n=350)</c:v>
                </c:pt>
                <c:pt idx="41">
                  <c:v>lauki (n=327)</c:v>
                </c:pt>
              </c:strCache>
            </c:strRef>
          </c:cat>
          <c:val>
            <c:numRef>
              <c:f>'3_dati'!$H$14:$H$55</c:f>
              <c:numCache>
                <c:formatCode>General</c:formatCode>
                <c:ptCount val="42"/>
                <c:pt idx="0" formatCode="0">
                  <c:v>9.8000000000000007</c:v>
                </c:pt>
                <c:pt idx="2" formatCode="0">
                  <c:v>7.9</c:v>
                </c:pt>
                <c:pt idx="3" formatCode="0">
                  <c:v>11.5</c:v>
                </c:pt>
                <c:pt idx="5" formatCode="0">
                  <c:v>10.5</c:v>
                </c:pt>
                <c:pt idx="6" formatCode="0">
                  <c:v>8.3000000000000007</c:v>
                </c:pt>
                <c:pt idx="7" formatCode="0">
                  <c:v>10.3</c:v>
                </c:pt>
                <c:pt idx="8" formatCode="0">
                  <c:v>10.8</c:v>
                </c:pt>
                <c:pt idx="9" formatCode="0">
                  <c:v>10.4</c:v>
                </c:pt>
                <c:pt idx="10" formatCode="0">
                  <c:v>8.6</c:v>
                </c:pt>
                <c:pt idx="12" formatCode="0">
                  <c:v>10.4</c:v>
                </c:pt>
                <c:pt idx="13" formatCode="0">
                  <c:v>10.4</c:v>
                </c:pt>
                <c:pt idx="14" formatCode="0">
                  <c:v>7.9</c:v>
                </c:pt>
                <c:pt idx="16" formatCode="0">
                  <c:v>10.1</c:v>
                </c:pt>
                <c:pt idx="17" formatCode="0">
                  <c:v>9.4</c:v>
                </c:pt>
                <c:pt idx="19" formatCode="0">
                  <c:v>10</c:v>
                </c:pt>
                <c:pt idx="20" formatCode="0">
                  <c:v>7.5</c:v>
                </c:pt>
                <c:pt idx="22" formatCode="0">
                  <c:v>13.1</c:v>
                </c:pt>
                <c:pt idx="23" formatCode="0">
                  <c:v>8.4</c:v>
                </c:pt>
                <c:pt idx="24" formatCode="0">
                  <c:v>10.4</c:v>
                </c:pt>
                <c:pt idx="26" formatCode="0">
                  <c:v>11.3</c:v>
                </c:pt>
                <c:pt idx="27" formatCode="0">
                  <c:v>9.1999999999999993</c:v>
                </c:pt>
                <c:pt idx="28" formatCode="0">
                  <c:v>6.4</c:v>
                </c:pt>
                <c:pt idx="29" formatCode="0">
                  <c:v>10.199999999999999</c:v>
                </c:pt>
                <c:pt idx="30" formatCode="0">
                  <c:v>7.6</c:v>
                </c:pt>
                <c:pt idx="32" formatCode="0">
                  <c:v>11.5</c:v>
                </c:pt>
                <c:pt idx="33" formatCode="0">
                  <c:v>9.6</c:v>
                </c:pt>
                <c:pt idx="34" formatCode="0">
                  <c:v>7</c:v>
                </c:pt>
                <c:pt idx="35" formatCode="0">
                  <c:v>14.8</c:v>
                </c:pt>
                <c:pt idx="36" formatCode="0">
                  <c:v>3.9</c:v>
                </c:pt>
                <c:pt idx="37" formatCode="0">
                  <c:v>8.1999999999999993</c:v>
                </c:pt>
                <c:pt idx="39" formatCode="0">
                  <c:v>11.5</c:v>
                </c:pt>
                <c:pt idx="40" formatCode="0">
                  <c:v>7.8</c:v>
                </c:pt>
                <c:pt idx="41" formatCode="0">
                  <c:v>10</c:v>
                </c:pt>
              </c:numCache>
            </c:numRef>
          </c:val>
          <c:extLst>
            <c:ext xmlns:c16="http://schemas.microsoft.com/office/drawing/2014/chart" uri="{C3380CC4-5D6E-409C-BE32-E72D297353CC}">
              <c16:uniqueId val="{00000043-5D75-4B47-8B1A-9CD409AD0D35}"/>
            </c:ext>
          </c:extLst>
        </c:ser>
        <c:dLbls>
          <c:showLegendKey val="0"/>
          <c:showVal val="0"/>
          <c:showCatName val="0"/>
          <c:showSerName val="0"/>
          <c:showPercent val="0"/>
          <c:showBubbleSize val="0"/>
        </c:dLbls>
        <c:gapWidth val="27"/>
        <c:overlap val="100"/>
        <c:axId val="150833024"/>
        <c:axId val="150855680"/>
      </c:barChart>
      <c:catAx>
        <c:axId val="150833024"/>
        <c:scaling>
          <c:orientation val="maxMin"/>
        </c:scaling>
        <c:delete val="0"/>
        <c:axPos val="l"/>
        <c:title>
          <c:tx>
            <c:rich>
              <a:bodyPr rot="0" vert="horz"/>
              <a:lstStyle/>
              <a:p>
                <a:pPr algn="just">
                  <a:defRPr sz="800" b="0" i="0" u="none" strike="noStrike" baseline="0">
                    <a:solidFill>
                      <a:srgbClr val="000000"/>
                    </a:solidFill>
                    <a:latin typeface="Arial"/>
                    <a:ea typeface="Arial"/>
                    <a:cs typeface="Arial"/>
                  </a:defRPr>
                </a:pPr>
                <a:r>
                  <a:rPr lang="lv-LV"/>
                  <a:t>%</a:t>
                </a:r>
              </a:p>
            </c:rich>
          </c:tx>
          <c:layout>
            <c:manualLayout>
              <c:xMode val="edge"/>
              <c:yMode val="edge"/>
              <c:x val="9.7529370541528588E-4"/>
              <c:y val="6.5962559933471138E-2"/>
            </c:manualLayout>
          </c:layout>
          <c:overlay val="0"/>
          <c:spPr>
            <a:solidFill>
              <a:srgbClr val="FFFFFF"/>
            </a:solidFill>
            <a:ln w="3175">
              <a:solidFill>
                <a:srgbClr val="000000"/>
              </a:solidFill>
              <a:prstDash val="solid"/>
            </a:ln>
            <a:effectLst>
              <a:outerShdw dist="35921" dir="2700000" algn="br">
                <a:srgbClr val="000000"/>
              </a:outerShdw>
            </a:effectLst>
          </c:spPr>
        </c:title>
        <c:numFmt formatCode="General" sourceLinked="1"/>
        <c:majorTickMark val="out"/>
        <c:minorTickMark val="none"/>
        <c:tickLblPos val="low"/>
        <c:spPr>
          <a:ln w="3175">
            <a:solidFill>
              <a:srgbClr val="000000"/>
            </a:solidFill>
            <a:prstDash val="solid"/>
          </a:ln>
        </c:spPr>
        <c:txPr>
          <a:bodyPr rot="0" vert="horz"/>
          <a:lstStyle/>
          <a:p>
            <a:pPr>
              <a:defRPr sz="800" b="0" i="0" u="none" strike="noStrike" baseline="0">
                <a:solidFill>
                  <a:srgbClr val="000000"/>
                </a:solidFill>
                <a:latin typeface="Arial"/>
                <a:ea typeface="Arial"/>
                <a:cs typeface="Arial"/>
              </a:defRPr>
            </a:pPr>
            <a:endParaRPr lang="lv-LV"/>
          </a:p>
        </c:txPr>
        <c:crossAx val="150855680"/>
        <c:crossesAt val="67.8"/>
        <c:auto val="1"/>
        <c:lblAlgn val="ctr"/>
        <c:lblOffset val="100"/>
        <c:tickLblSkip val="1"/>
        <c:tickMarkSkip val="1"/>
        <c:noMultiLvlLbl val="0"/>
      </c:catAx>
      <c:valAx>
        <c:axId val="150855680"/>
        <c:scaling>
          <c:orientation val="minMax"/>
          <c:max val="161"/>
          <c:min val="0"/>
        </c:scaling>
        <c:delete val="1"/>
        <c:axPos val="b"/>
        <c:numFmt formatCode="0.0" sourceLinked="1"/>
        <c:majorTickMark val="out"/>
        <c:minorTickMark val="none"/>
        <c:tickLblPos val="nextTo"/>
        <c:crossAx val="150833024"/>
        <c:crosses val="max"/>
        <c:crossBetween val="between"/>
        <c:majorUnit val="74.5"/>
        <c:minorUnit val="4"/>
      </c:valAx>
      <c:spPr>
        <a:noFill/>
        <a:ln w="25400">
          <a:noFill/>
        </a:ln>
      </c:spPr>
    </c:plotArea>
    <c:legend>
      <c:legendPos val="r"/>
      <c:legendEntry>
        <c:idx val="0"/>
        <c:delete val="1"/>
      </c:legendEntry>
      <c:legendEntry>
        <c:idx val="5"/>
        <c:delete val="1"/>
      </c:legendEntry>
      <c:layout>
        <c:manualLayout>
          <c:xMode val="edge"/>
          <c:yMode val="edge"/>
          <c:x val="0.16747672294114846"/>
          <c:y val="7.0721357850070717E-3"/>
          <c:w val="0.83252327705885154"/>
          <c:h val="5.233380480905233E-2"/>
        </c:manualLayout>
      </c:layout>
      <c:overlay val="0"/>
      <c:spPr>
        <a:noFill/>
        <a:ln w="25400">
          <a:noFill/>
        </a:ln>
      </c:spPr>
      <c:txPr>
        <a:bodyPr/>
        <a:lstStyle/>
        <a:p>
          <a:pPr>
            <a:defRPr sz="800" b="0" i="0" u="none" strike="noStrike" baseline="0">
              <a:solidFill>
                <a:srgbClr val="000000"/>
              </a:solidFill>
              <a:latin typeface="Arial"/>
              <a:ea typeface="Arial"/>
              <a:cs typeface="Arial"/>
            </a:defRPr>
          </a:pPr>
          <a:endParaRPr lang="lv-LV"/>
        </a:p>
      </c:txPr>
    </c:legend>
    <c:plotVisOnly val="1"/>
    <c:dispBlanksAs val="gap"/>
    <c:showDLblsOverMax val="0"/>
  </c:chart>
  <c:spPr>
    <a:noFill/>
    <a:ln w="6350">
      <a:noFill/>
    </a:ln>
  </c:spPr>
  <c:txPr>
    <a:bodyPr/>
    <a:lstStyle/>
    <a:p>
      <a:pPr>
        <a:defRPr sz="8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49127542333852742"/>
          <c:y val="7.4710669555567285E-3"/>
          <c:w val="0.49297193474229362"/>
          <c:h val="0.89060909122936815"/>
        </c:manualLayout>
      </c:layout>
      <c:barChart>
        <c:barDir val="bar"/>
        <c:grouping val="clustered"/>
        <c:varyColors val="0"/>
        <c:ser>
          <c:idx val="0"/>
          <c:order val="0"/>
          <c:spPr>
            <a:solidFill>
              <a:srgbClr val="939DE5"/>
            </a:solidFill>
            <a:ln w="25400">
              <a:noFill/>
            </a:ln>
          </c:spPr>
          <c:invertIfNegative val="0"/>
          <c:dPt>
            <c:idx val="0"/>
            <c:invertIfNegative val="0"/>
            <c:bubble3D val="0"/>
            <c:extLst>
              <c:ext xmlns:c16="http://schemas.microsoft.com/office/drawing/2014/chart" uri="{C3380CC4-5D6E-409C-BE32-E72D297353CC}">
                <c16:uniqueId val="{00000000-54E7-4B92-9B3B-0EC1E97DC94A}"/>
              </c:ext>
            </c:extLst>
          </c:dPt>
          <c:dPt>
            <c:idx val="4"/>
            <c:invertIfNegative val="0"/>
            <c:bubble3D val="0"/>
            <c:extLst>
              <c:ext xmlns:c16="http://schemas.microsoft.com/office/drawing/2014/chart" uri="{C3380CC4-5D6E-409C-BE32-E72D297353CC}">
                <c16:uniqueId val="{00000001-54E7-4B92-9B3B-0EC1E97DC94A}"/>
              </c:ext>
            </c:extLst>
          </c:dPt>
          <c:dPt>
            <c:idx val="5"/>
            <c:invertIfNegative val="0"/>
            <c:bubble3D val="0"/>
            <c:extLst>
              <c:ext xmlns:c16="http://schemas.microsoft.com/office/drawing/2014/chart" uri="{C3380CC4-5D6E-409C-BE32-E72D297353CC}">
                <c16:uniqueId val="{00000002-54E7-4B92-9B3B-0EC1E97DC94A}"/>
              </c:ext>
            </c:extLst>
          </c:dPt>
          <c:dPt>
            <c:idx val="6"/>
            <c:invertIfNegative val="0"/>
            <c:bubble3D val="0"/>
            <c:extLst>
              <c:ext xmlns:c16="http://schemas.microsoft.com/office/drawing/2014/chart" uri="{C3380CC4-5D6E-409C-BE32-E72D297353CC}">
                <c16:uniqueId val="{00000003-54E7-4B92-9B3B-0EC1E97DC94A}"/>
              </c:ext>
            </c:extLst>
          </c:dPt>
          <c:dPt>
            <c:idx val="7"/>
            <c:invertIfNegative val="0"/>
            <c:bubble3D val="0"/>
            <c:extLst>
              <c:ext xmlns:c16="http://schemas.microsoft.com/office/drawing/2014/chart" uri="{C3380CC4-5D6E-409C-BE32-E72D297353CC}">
                <c16:uniqueId val="{00000004-54E7-4B92-9B3B-0EC1E97DC94A}"/>
              </c:ext>
            </c:extLst>
          </c:dPt>
          <c:dPt>
            <c:idx val="8"/>
            <c:invertIfNegative val="0"/>
            <c:bubble3D val="0"/>
            <c:extLst>
              <c:ext xmlns:c16="http://schemas.microsoft.com/office/drawing/2014/chart" uri="{C3380CC4-5D6E-409C-BE32-E72D297353CC}">
                <c16:uniqueId val="{00000005-54E7-4B92-9B3B-0EC1E97DC94A}"/>
              </c:ext>
            </c:extLst>
          </c:dPt>
          <c:dPt>
            <c:idx val="9"/>
            <c:invertIfNegative val="0"/>
            <c:bubble3D val="0"/>
            <c:spPr>
              <a:solidFill>
                <a:srgbClr val="4472C4">
                  <a:lumMod val="75000"/>
                </a:srgbClr>
              </a:solidFill>
              <a:ln w="25400">
                <a:noFill/>
              </a:ln>
            </c:spPr>
            <c:extLst>
              <c:ext xmlns:c16="http://schemas.microsoft.com/office/drawing/2014/chart" uri="{C3380CC4-5D6E-409C-BE32-E72D297353CC}">
                <c16:uniqueId val="{00000007-54E7-4B92-9B3B-0EC1E97DC94A}"/>
              </c:ext>
            </c:extLst>
          </c:dPt>
          <c:dPt>
            <c:idx val="10"/>
            <c:invertIfNegative val="0"/>
            <c:bubble3D val="0"/>
            <c:spPr>
              <a:solidFill>
                <a:sysClr val="window" lastClr="FFFFFF">
                  <a:lumMod val="85000"/>
                </a:sysClr>
              </a:solidFill>
              <a:ln w="25400">
                <a:noFill/>
              </a:ln>
            </c:spPr>
            <c:extLst>
              <c:ext xmlns:c16="http://schemas.microsoft.com/office/drawing/2014/chart" uri="{C3380CC4-5D6E-409C-BE32-E72D297353CC}">
                <c16:uniqueId val="{00000009-54E7-4B92-9B3B-0EC1E97DC94A}"/>
              </c:ext>
            </c:extLst>
          </c:dPt>
          <c:dPt>
            <c:idx val="14"/>
            <c:invertIfNegative val="0"/>
            <c:bubble3D val="0"/>
            <c:extLst>
              <c:ext xmlns:c16="http://schemas.microsoft.com/office/drawing/2014/chart" uri="{C3380CC4-5D6E-409C-BE32-E72D297353CC}">
                <c16:uniqueId val="{0000000A-54E7-4B92-9B3B-0EC1E97DC94A}"/>
              </c:ext>
            </c:extLst>
          </c:dPt>
          <c:dLbls>
            <c:numFmt formatCode="#,##0" sourceLinked="0"/>
            <c:spPr>
              <a:noFill/>
              <a:ln w="25400">
                <a:noFill/>
              </a:ln>
            </c:spPr>
            <c:txPr>
              <a:bodyPr/>
              <a:lstStyle/>
              <a:p>
                <a:pPr>
                  <a:defRPr sz="1200" b="0" i="0" u="none" strike="noStrike" baseline="0">
                    <a:solidFill>
                      <a:srgbClr val="000000"/>
                    </a:solidFill>
                    <a:latin typeface="Arial"/>
                    <a:ea typeface="Arial"/>
                    <a:cs typeface="Arial"/>
                  </a:defRPr>
                </a:pPr>
                <a:endParaRPr lang="lv-LV"/>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dati_4!$A$5:$A$15</c:f>
              <c:strCache>
                <c:ptCount val="11"/>
                <c:pt idx="0">
                  <c:v>Materiālos nav skaidri nošķirti fakti no viedokļiem</c:v>
                </c:pt>
                <c:pt idx="1">
                  <c:v>Nav ievērota godprātība (informācija bijusi nepatiesa, sagrozīta, pārspīlēta, bijusi vēlme ietekmēt auditoriju)</c:v>
                </c:pt>
                <c:pt idx="2">
                  <c:v>Materiāls ir veidots atbilstoši kāda (piemēram, informācijas avota) interesēm, kritiski neizvērtējot situāciju</c:v>
                </c:pt>
                <c:pt idx="3">
                  <c:v>Materiālos ir bijušas nepietiekami pārbaudītas ziņas (kas vēlāk nav apstiprinājušās kā patiesas)</c:v>
                </c:pt>
                <c:pt idx="4">
                  <c:v>Nav ievērota daudzveidība, kur tā bija iespējama un būtu bijusi nepieciešama (informācija nav bijusi no dažādiem avotiem, nav tikuši atspoguļoti dažādi, pretēji viedokļi)</c:v>
                </c:pt>
                <c:pt idx="5">
                  <c:v>Materiālos bijusi diskriminācija un/vai naida kurināšana (materiālos vai komentāros ir bijusi naida runa, aicinājumi uz vardarbību u.tml.)</c:v>
                </c:pt>
                <c:pt idx="6">
                  <c:v>Materiālos ir bijusi slēpta reklāma (parādās preces vai politiķi, nenorādot, ka tā ir reklāma)</c:v>
                </c:pt>
                <c:pt idx="7">
                  <c:v>Medijs apzināti ir publicējis nepatiesu, izdomātu informāciju (viltus ziņas)</c:v>
                </c:pt>
                <c:pt idx="8">
                  <c:v>Žurnālists vai medijs ir bez cieņas izturējies pret līdzcilvēkiem (darbā vai, piemēram, saskarsmē sociālo tīklu vietnēs)</c:v>
                </c:pt>
                <c:pt idx="9">
                  <c:v>Neesmu pamanījis/-usi neko no minētā</c:v>
                </c:pt>
                <c:pt idx="10">
                  <c:v>Grūti pateikt</c:v>
                </c:pt>
              </c:strCache>
            </c:strRef>
          </c:cat>
          <c:val>
            <c:numRef>
              <c:f>dati_4!$B$5:$B$15</c:f>
              <c:numCache>
                <c:formatCode>General</c:formatCode>
                <c:ptCount val="11"/>
                <c:pt idx="0">
                  <c:v>21.8</c:v>
                </c:pt>
                <c:pt idx="1">
                  <c:v>20.6</c:v>
                </c:pt>
                <c:pt idx="2">
                  <c:v>20.6</c:v>
                </c:pt>
                <c:pt idx="3">
                  <c:v>20</c:v>
                </c:pt>
                <c:pt idx="4">
                  <c:v>19.8</c:v>
                </c:pt>
                <c:pt idx="5">
                  <c:v>16.3</c:v>
                </c:pt>
                <c:pt idx="6">
                  <c:v>15</c:v>
                </c:pt>
                <c:pt idx="7">
                  <c:v>12.2</c:v>
                </c:pt>
                <c:pt idx="8">
                  <c:v>7.9</c:v>
                </c:pt>
                <c:pt idx="9">
                  <c:v>43.7</c:v>
                </c:pt>
                <c:pt idx="10">
                  <c:v>7.9</c:v>
                </c:pt>
              </c:numCache>
            </c:numRef>
          </c:val>
          <c:extLst>
            <c:ext xmlns:c16="http://schemas.microsoft.com/office/drawing/2014/chart" uri="{C3380CC4-5D6E-409C-BE32-E72D297353CC}">
              <c16:uniqueId val="{0000000B-54E7-4B92-9B3B-0EC1E97DC94A}"/>
            </c:ext>
          </c:extLst>
        </c:ser>
        <c:dLbls>
          <c:showLegendKey val="0"/>
          <c:showVal val="0"/>
          <c:showCatName val="0"/>
          <c:showSerName val="0"/>
          <c:showPercent val="0"/>
          <c:showBubbleSize val="0"/>
        </c:dLbls>
        <c:gapWidth val="20"/>
        <c:axId val="151152896"/>
        <c:axId val="151171456"/>
      </c:barChart>
      <c:catAx>
        <c:axId val="151152896"/>
        <c:scaling>
          <c:orientation val="maxMin"/>
        </c:scaling>
        <c:delete val="0"/>
        <c:axPos val="l"/>
        <c:title>
          <c:tx>
            <c:rich>
              <a:bodyPr rot="0" vert="horz"/>
              <a:lstStyle/>
              <a:p>
                <a:pPr algn="ctr">
                  <a:defRPr sz="800" b="0" i="0" u="none" strike="noStrike" baseline="0">
                    <a:solidFill>
                      <a:srgbClr val="000000"/>
                    </a:solidFill>
                    <a:latin typeface="Arial"/>
                    <a:ea typeface="Arial"/>
                    <a:cs typeface="Arial"/>
                  </a:defRPr>
                </a:pPr>
                <a:r>
                  <a:rPr lang="lv-LV"/>
                  <a:t>%</a:t>
                </a:r>
              </a:p>
            </c:rich>
          </c:tx>
          <c:layout>
            <c:manualLayout>
              <c:xMode val="edge"/>
              <c:yMode val="edge"/>
              <c:x val="0.9678239692265912"/>
              <c:y val="9.4874106210874592E-3"/>
            </c:manualLayout>
          </c:layout>
          <c:overlay val="0"/>
          <c:spPr>
            <a:solidFill>
              <a:srgbClr val="FFFFFF"/>
            </a:solidFill>
            <a:ln w="3175">
              <a:solidFill>
                <a:srgbClr val="000000"/>
              </a:solidFill>
              <a:prstDash val="solid"/>
            </a:ln>
            <a:effectLst>
              <a:outerShdw dist="35921" dir="2700000" algn="br">
                <a:srgbClr val="000000"/>
              </a:outerShdw>
            </a:effectLst>
          </c:spPr>
        </c:title>
        <c:numFmt formatCode="General" sourceLinked="1"/>
        <c:majorTickMark val="out"/>
        <c:minorTickMark val="none"/>
        <c:tickLblPos val="nextTo"/>
        <c:spPr>
          <a:ln w="3175">
            <a:solidFill>
              <a:srgbClr val="000000"/>
            </a:solidFill>
            <a:prstDash val="solid"/>
          </a:ln>
        </c:spPr>
        <c:txPr>
          <a:bodyPr rot="0" vert="horz"/>
          <a:lstStyle/>
          <a:p>
            <a:pPr>
              <a:defRPr sz="800" b="0" i="0" u="none" strike="noStrike" baseline="0">
                <a:solidFill>
                  <a:srgbClr val="000000"/>
                </a:solidFill>
                <a:latin typeface="Arial" panose="020B0604020202020204" pitchFamily="34" charset="0"/>
                <a:ea typeface="Arial"/>
                <a:cs typeface="Arial" panose="020B0604020202020204" pitchFamily="34" charset="0"/>
              </a:defRPr>
            </a:pPr>
            <a:endParaRPr lang="lv-LV"/>
          </a:p>
        </c:txPr>
        <c:crossAx val="151171456"/>
        <c:crosses val="autoZero"/>
        <c:auto val="1"/>
        <c:lblAlgn val="ctr"/>
        <c:lblOffset val="100"/>
        <c:tickLblSkip val="1"/>
        <c:tickMarkSkip val="1"/>
        <c:noMultiLvlLbl val="0"/>
      </c:catAx>
      <c:valAx>
        <c:axId val="151171456"/>
        <c:scaling>
          <c:orientation val="minMax"/>
          <c:max val="50"/>
          <c:min val="0"/>
        </c:scaling>
        <c:delete val="0"/>
        <c:axPos val="b"/>
        <c:title>
          <c:tx>
            <c:rich>
              <a:bodyPr/>
              <a:lstStyle/>
              <a:p>
                <a:pPr>
                  <a:defRPr sz="800" b="0" i="0" u="none" strike="noStrike" baseline="0">
                    <a:solidFill>
                      <a:srgbClr val="000000"/>
                    </a:solidFill>
                    <a:latin typeface="Arial"/>
                    <a:ea typeface="Arial"/>
                    <a:cs typeface="Arial"/>
                  </a:defRPr>
                </a:pPr>
                <a:r>
                  <a:rPr lang="lv-LV"/>
                  <a:t>%</a:t>
                </a:r>
              </a:p>
            </c:rich>
          </c:tx>
          <c:layout>
            <c:manualLayout>
              <c:xMode val="edge"/>
              <c:yMode val="edge"/>
              <c:x val="0.9346633011869685"/>
              <c:y val="0.90577998879847132"/>
            </c:manualLayout>
          </c:layout>
          <c:overlay val="0"/>
          <c:spPr>
            <a:noFill/>
            <a:ln w="25400">
              <a:noFill/>
            </a:ln>
          </c:spPr>
        </c:title>
        <c:numFmt formatCode="0" sourceLinked="0"/>
        <c:majorTickMark val="out"/>
        <c:minorTickMark val="none"/>
        <c:tickLblPos val="nextTo"/>
        <c:spPr>
          <a:ln w="3175">
            <a:solidFill>
              <a:srgbClr val="000000"/>
            </a:solidFill>
            <a:prstDash val="solid"/>
          </a:ln>
        </c:spPr>
        <c:txPr>
          <a:bodyPr rot="0" vert="horz"/>
          <a:lstStyle/>
          <a:p>
            <a:pPr>
              <a:defRPr sz="800" b="0" i="0" u="none" strike="noStrike" baseline="0">
                <a:solidFill>
                  <a:srgbClr val="000000"/>
                </a:solidFill>
                <a:latin typeface="Arial"/>
                <a:ea typeface="Arial"/>
                <a:cs typeface="Arial"/>
              </a:defRPr>
            </a:pPr>
            <a:endParaRPr lang="lv-LV"/>
          </a:p>
        </c:txPr>
        <c:crossAx val="151152896"/>
        <c:crosses val="max"/>
        <c:crossBetween val="between"/>
        <c:majorUnit val="10"/>
      </c:valAx>
      <c:spPr>
        <a:noFill/>
        <a:ln w="25400">
          <a:noFill/>
        </a:ln>
      </c:spPr>
    </c:plotArea>
    <c:plotVisOnly val="1"/>
    <c:dispBlanksAs val="gap"/>
    <c:showDLblsOverMax val="0"/>
  </c:chart>
  <c:spPr>
    <a:noFill/>
    <a:ln w="6350">
      <a:noFill/>
    </a:ln>
  </c:spPr>
  <c:txPr>
    <a:bodyPr/>
    <a:lstStyle/>
    <a:p>
      <a:pPr>
        <a:defRPr sz="8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49039266352702809"/>
          <c:y val="7.4710669555567285E-3"/>
          <c:w val="0.49398819151920975"/>
          <c:h val="0.91835485729734745"/>
        </c:manualLayout>
      </c:layout>
      <c:barChart>
        <c:barDir val="bar"/>
        <c:grouping val="clustered"/>
        <c:varyColors val="0"/>
        <c:ser>
          <c:idx val="0"/>
          <c:order val="0"/>
          <c:tx>
            <c:strRef>
              <c:f>dati_3!$B$20</c:f>
              <c:strCache>
                <c:ptCount val="1"/>
                <c:pt idx="0">
                  <c:v>iegūst informāciju no Latvijas medijiem latviešu valodā (n=716)</c:v>
                </c:pt>
              </c:strCache>
            </c:strRef>
          </c:tx>
          <c:spPr>
            <a:solidFill>
              <a:srgbClr val="939DE5"/>
            </a:solidFill>
            <a:ln w="25400">
              <a:noFill/>
            </a:ln>
          </c:spPr>
          <c:invertIfNegative val="0"/>
          <c:dPt>
            <c:idx val="0"/>
            <c:invertIfNegative val="0"/>
            <c:bubble3D val="0"/>
            <c:extLst>
              <c:ext xmlns:c16="http://schemas.microsoft.com/office/drawing/2014/chart" uri="{C3380CC4-5D6E-409C-BE32-E72D297353CC}">
                <c16:uniqueId val="{00000000-3B13-4DA3-A4EC-21407B9B37E4}"/>
              </c:ext>
            </c:extLst>
          </c:dPt>
          <c:dPt>
            <c:idx val="4"/>
            <c:invertIfNegative val="0"/>
            <c:bubble3D val="0"/>
            <c:extLst>
              <c:ext xmlns:c16="http://schemas.microsoft.com/office/drawing/2014/chart" uri="{C3380CC4-5D6E-409C-BE32-E72D297353CC}">
                <c16:uniqueId val="{00000001-3B13-4DA3-A4EC-21407B9B37E4}"/>
              </c:ext>
            </c:extLst>
          </c:dPt>
          <c:dPt>
            <c:idx val="5"/>
            <c:invertIfNegative val="0"/>
            <c:bubble3D val="0"/>
            <c:extLst>
              <c:ext xmlns:c16="http://schemas.microsoft.com/office/drawing/2014/chart" uri="{C3380CC4-5D6E-409C-BE32-E72D297353CC}">
                <c16:uniqueId val="{00000002-3B13-4DA3-A4EC-21407B9B37E4}"/>
              </c:ext>
            </c:extLst>
          </c:dPt>
          <c:dPt>
            <c:idx val="6"/>
            <c:invertIfNegative val="0"/>
            <c:bubble3D val="0"/>
            <c:extLst>
              <c:ext xmlns:c16="http://schemas.microsoft.com/office/drawing/2014/chart" uri="{C3380CC4-5D6E-409C-BE32-E72D297353CC}">
                <c16:uniqueId val="{00000003-3B13-4DA3-A4EC-21407B9B37E4}"/>
              </c:ext>
            </c:extLst>
          </c:dPt>
          <c:dPt>
            <c:idx val="7"/>
            <c:invertIfNegative val="0"/>
            <c:bubble3D val="0"/>
            <c:extLst>
              <c:ext xmlns:c16="http://schemas.microsoft.com/office/drawing/2014/chart" uri="{C3380CC4-5D6E-409C-BE32-E72D297353CC}">
                <c16:uniqueId val="{00000004-3B13-4DA3-A4EC-21407B9B37E4}"/>
              </c:ext>
            </c:extLst>
          </c:dPt>
          <c:dPt>
            <c:idx val="8"/>
            <c:invertIfNegative val="0"/>
            <c:bubble3D val="0"/>
            <c:extLst>
              <c:ext xmlns:c16="http://schemas.microsoft.com/office/drawing/2014/chart" uri="{C3380CC4-5D6E-409C-BE32-E72D297353CC}">
                <c16:uniqueId val="{00000005-3B13-4DA3-A4EC-21407B9B37E4}"/>
              </c:ext>
            </c:extLst>
          </c:dPt>
          <c:dPt>
            <c:idx val="9"/>
            <c:invertIfNegative val="0"/>
            <c:bubble3D val="0"/>
            <c:extLst>
              <c:ext xmlns:c16="http://schemas.microsoft.com/office/drawing/2014/chart" uri="{C3380CC4-5D6E-409C-BE32-E72D297353CC}">
                <c16:uniqueId val="{00000006-3B13-4DA3-A4EC-21407B9B37E4}"/>
              </c:ext>
            </c:extLst>
          </c:dPt>
          <c:dPt>
            <c:idx val="10"/>
            <c:invertIfNegative val="0"/>
            <c:bubble3D val="0"/>
            <c:extLst>
              <c:ext xmlns:c16="http://schemas.microsoft.com/office/drawing/2014/chart" uri="{C3380CC4-5D6E-409C-BE32-E72D297353CC}">
                <c16:uniqueId val="{00000007-3B13-4DA3-A4EC-21407B9B37E4}"/>
              </c:ext>
            </c:extLst>
          </c:dPt>
          <c:dPt>
            <c:idx val="14"/>
            <c:invertIfNegative val="0"/>
            <c:bubble3D val="0"/>
            <c:extLst>
              <c:ext xmlns:c16="http://schemas.microsoft.com/office/drawing/2014/chart" uri="{C3380CC4-5D6E-409C-BE32-E72D297353CC}">
                <c16:uniqueId val="{00000008-3B13-4DA3-A4EC-21407B9B37E4}"/>
              </c:ext>
            </c:extLst>
          </c:dPt>
          <c:dLbls>
            <c:numFmt formatCode="#,##0" sourceLinked="0"/>
            <c:spPr>
              <a:noFill/>
              <a:ln w="25400">
                <a:noFill/>
              </a:ln>
            </c:spPr>
            <c:txPr>
              <a:bodyPr/>
              <a:lstStyle/>
              <a:p>
                <a:pPr>
                  <a:defRPr sz="900" b="0" i="0" u="none" strike="noStrike" baseline="0">
                    <a:solidFill>
                      <a:srgbClr val="000000"/>
                    </a:solidFill>
                    <a:latin typeface="Arial"/>
                    <a:ea typeface="Arial"/>
                    <a:cs typeface="Arial"/>
                  </a:defRPr>
                </a:pPr>
                <a:endParaRPr lang="lv-LV"/>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dati_3!$A$21:$A$30</c:f>
              <c:strCache>
                <c:ptCount val="10"/>
                <c:pt idx="0">
                  <c:v>Materiālos nav skaidri nošķirti fakti no viedokļiem</c:v>
                </c:pt>
                <c:pt idx="1">
                  <c:v>Nav ievērota godprātība (informācija bijusi nepatiesa, sagrozīta, pārspīlēta, bijusi vēlme ietekmēt auditoriju)</c:v>
                </c:pt>
                <c:pt idx="2">
                  <c:v>Materiāls ir veidots atbilstoši kāda (piemēram, informācijas avota) interesēm, kritiski neizvērtējot situāciju</c:v>
                </c:pt>
                <c:pt idx="3">
                  <c:v>Materiālos ir bijušas nepietiekami pārbaudītas ziņas (kas vēlāk nav apstiprinājušās kā patiesas)</c:v>
                </c:pt>
                <c:pt idx="4">
                  <c:v>Nav ievērota daudzveidība, kur tā bija iespējama un būtu bijusi nepieciešama (informācija nav bijusi no dažādiem avotiem, nav tikuši atspoguļoti dažādi, pretēji viedokļi)</c:v>
                </c:pt>
                <c:pt idx="5">
                  <c:v>Materiālos bijusi diskriminācija un/vai naida kurināšana (materiālos vai komentāros ir bijusi naida runa, aicinājumi uz vardarbību u.tml.)</c:v>
                </c:pt>
                <c:pt idx="6">
                  <c:v>Materiālos ir bijusi slēpta reklāma (parādās preces vai politiķi, nenorādot, ka tā ir reklāma)</c:v>
                </c:pt>
                <c:pt idx="7">
                  <c:v>Medijs apzināti ir publicējis nepatiesu, izdomātu informāciju (viltus ziņas)</c:v>
                </c:pt>
                <c:pt idx="8">
                  <c:v>Žurnālists vai medijs ir bez cieņas izturējies pret līdzcilvēkiem (darbā vai, piemēram, saskarsmē sociālo tīklu vietnēs)</c:v>
                </c:pt>
                <c:pt idx="9">
                  <c:v>Neesmu pamanījis/-usi neko no minētā</c:v>
                </c:pt>
              </c:strCache>
            </c:strRef>
          </c:cat>
          <c:val>
            <c:numRef>
              <c:f>dati_3!$B$21:$B$30</c:f>
              <c:numCache>
                <c:formatCode>0.0</c:formatCode>
                <c:ptCount val="10"/>
                <c:pt idx="0">
                  <c:v>22.8</c:v>
                </c:pt>
                <c:pt idx="1">
                  <c:v>21.6</c:v>
                </c:pt>
                <c:pt idx="2">
                  <c:v>22.5</c:v>
                </c:pt>
                <c:pt idx="3">
                  <c:v>21.8</c:v>
                </c:pt>
                <c:pt idx="4">
                  <c:v>20.9</c:v>
                </c:pt>
                <c:pt idx="5">
                  <c:v>17</c:v>
                </c:pt>
                <c:pt idx="6">
                  <c:v>17.899999999999999</c:v>
                </c:pt>
                <c:pt idx="7">
                  <c:v>11.8</c:v>
                </c:pt>
                <c:pt idx="8">
                  <c:v>9.1</c:v>
                </c:pt>
                <c:pt idx="9">
                  <c:v>40.700000000000003</c:v>
                </c:pt>
              </c:numCache>
            </c:numRef>
          </c:val>
          <c:extLst>
            <c:ext xmlns:c16="http://schemas.microsoft.com/office/drawing/2014/chart" uri="{C3380CC4-5D6E-409C-BE32-E72D297353CC}">
              <c16:uniqueId val="{00000009-3B13-4DA3-A4EC-21407B9B37E4}"/>
            </c:ext>
          </c:extLst>
        </c:ser>
        <c:ser>
          <c:idx val="1"/>
          <c:order val="1"/>
          <c:tx>
            <c:strRef>
              <c:f>dati_3!$C$20</c:f>
              <c:strCache>
                <c:ptCount val="1"/>
                <c:pt idx="0">
                  <c:v>iegūst informāciju no Latvijas medijiem krievu valodā (n=275)</c:v>
                </c:pt>
              </c:strCache>
            </c:strRef>
          </c:tx>
          <c:spPr>
            <a:solidFill>
              <a:srgbClr val="90CDE8"/>
            </a:solidFill>
          </c:spPr>
          <c:invertIfNegative val="0"/>
          <c:dLbls>
            <c:numFmt formatCode="#,##0" sourceLinked="0"/>
            <c:spPr>
              <a:noFill/>
              <a:ln>
                <a:noFill/>
              </a:ln>
              <a:effectLst/>
            </c:spPr>
            <c:txPr>
              <a:bodyPr/>
              <a:lstStyle/>
              <a:p>
                <a:pPr>
                  <a:defRPr sz="900"/>
                </a:pPr>
                <a:endParaRPr lang="lv-LV"/>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dati_3!$A$21:$A$30</c:f>
              <c:strCache>
                <c:ptCount val="10"/>
                <c:pt idx="0">
                  <c:v>Materiālos nav skaidri nošķirti fakti no viedokļiem</c:v>
                </c:pt>
                <c:pt idx="1">
                  <c:v>Nav ievērota godprātība (informācija bijusi nepatiesa, sagrozīta, pārspīlēta, bijusi vēlme ietekmēt auditoriju)</c:v>
                </c:pt>
                <c:pt idx="2">
                  <c:v>Materiāls ir veidots atbilstoši kāda (piemēram, informācijas avota) interesēm, kritiski neizvērtējot situāciju</c:v>
                </c:pt>
                <c:pt idx="3">
                  <c:v>Materiālos ir bijušas nepietiekami pārbaudītas ziņas (kas vēlāk nav apstiprinājušās kā patiesas)</c:v>
                </c:pt>
                <c:pt idx="4">
                  <c:v>Nav ievērota daudzveidība, kur tā bija iespējama un būtu bijusi nepieciešama (informācija nav bijusi no dažādiem avotiem, nav tikuši atspoguļoti dažādi, pretēji viedokļi)</c:v>
                </c:pt>
                <c:pt idx="5">
                  <c:v>Materiālos bijusi diskriminācija un/vai naida kurināšana (materiālos vai komentāros ir bijusi naida runa, aicinājumi uz vardarbību u.tml.)</c:v>
                </c:pt>
                <c:pt idx="6">
                  <c:v>Materiālos ir bijusi slēpta reklāma (parādās preces vai politiķi, nenorādot, ka tā ir reklāma)</c:v>
                </c:pt>
                <c:pt idx="7">
                  <c:v>Medijs apzināti ir publicējis nepatiesu, izdomātu informāciju (viltus ziņas)</c:v>
                </c:pt>
                <c:pt idx="8">
                  <c:v>Žurnālists vai medijs ir bez cieņas izturējies pret līdzcilvēkiem (darbā vai, piemēram, saskarsmē sociālo tīklu vietnēs)</c:v>
                </c:pt>
                <c:pt idx="9">
                  <c:v>Neesmu pamanījis/-usi neko no minētā</c:v>
                </c:pt>
              </c:strCache>
            </c:strRef>
          </c:cat>
          <c:val>
            <c:numRef>
              <c:f>dati_3!$C$21:$C$30</c:f>
              <c:numCache>
                <c:formatCode>General</c:formatCode>
                <c:ptCount val="10"/>
                <c:pt idx="0">
                  <c:v>29.2</c:v>
                </c:pt>
                <c:pt idx="1">
                  <c:v>27.3</c:v>
                </c:pt>
                <c:pt idx="2">
                  <c:v>24.2</c:v>
                </c:pt>
                <c:pt idx="3">
                  <c:v>26.5</c:v>
                </c:pt>
                <c:pt idx="4">
                  <c:v>29.2</c:v>
                </c:pt>
                <c:pt idx="5">
                  <c:v>24.6</c:v>
                </c:pt>
                <c:pt idx="6">
                  <c:v>17.100000000000001</c:v>
                </c:pt>
                <c:pt idx="7">
                  <c:v>16.8</c:v>
                </c:pt>
                <c:pt idx="8">
                  <c:v>8.9</c:v>
                </c:pt>
                <c:pt idx="9">
                  <c:v>31.6</c:v>
                </c:pt>
              </c:numCache>
            </c:numRef>
          </c:val>
          <c:extLst>
            <c:ext xmlns:c16="http://schemas.microsoft.com/office/drawing/2014/chart" uri="{C3380CC4-5D6E-409C-BE32-E72D297353CC}">
              <c16:uniqueId val="{0000000A-3B13-4DA3-A4EC-21407B9B37E4}"/>
            </c:ext>
          </c:extLst>
        </c:ser>
        <c:dLbls>
          <c:dLblPos val="outEnd"/>
          <c:showLegendKey val="0"/>
          <c:showVal val="1"/>
          <c:showCatName val="0"/>
          <c:showSerName val="0"/>
          <c:showPercent val="0"/>
          <c:showBubbleSize val="0"/>
        </c:dLbls>
        <c:gapWidth val="20"/>
        <c:axId val="151252352"/>
        <c:axId val="151254528"/>
      </c:barChart>
      <c:catAx>
        <c:axId val="151252352"/>
        <c:scaling>
          <c:orientation val="maxMin"/>
        </c:scaling>
        <c:delete val="0"/>
        <c:axPos val="l"/>
        <c:title>
          <c:tx>
            <c:rich>
              <a:bodyPr rot="0" vert="horz"/>
              <a:lstStyle/>
              <a:p>
                <a:pPr algn="ctr">
                  <a:defRPr sz="800" b="0" i="0" u="none" strike="noStrike" baseline="0">
                    <a:solidFill>
                      <a:srgbClr val="000000"/>
                    </a:solidFill>
                    <a:latin typeface="Arial"/>
                    <a:ea typeface="Arial"/>
                    <a:cs typeface="Arial"/>
                  </a:defRPr>
                </a:pPr>
                <a:r>
                  <a:rPr lang="lv-LV"/>
                  <a:t>%</a:t>
                </a:r>
              </a:p>
            </c:rich>
          </c:tx>
          <c:layout>
            <c:manualLayout>
              <c:xMode val="edge"/>
              <c:yMode val="edge"/>
              <c:x val="9.5399004630370625E-4"/>
              <c:y val="1.0503002613461644E-3"/>
            </c:manualLayout>
          </c:layout>
          <c:overlay val="0"/>
          <c:spPr>
            <a:solidFill>
              <a:srgbClr val="FFFFFF"/>
            </a:solidFill>
            <a:ln w="3175">
              <a:solidFill>
                <a:srgbClr val="000000"/>
              </a:solidFill>
              <a:prstDash val="solid"/>
            </a:ln>
            <a:effectLst>
              <a:outerShdw dist="35921" dir="2700000" algn="br">
                <a:srgbClr val="000000"/>
              </a:outerShdw>
            </a:effectLst>
          </c:spPr>
        </c:title>
        <c:numFmt formatCode="General" sourceLinked="1"/>
        <c:majorTickMark val="out"/>
        <c:minorTickMark val="none"/>
        <c:tickLblPos val="nextTo"/>
        <c:spPr>
          <a:ln w="3175">
            <a:solidFill>
              <a:srgbClr val="000000"/>
            </a:solidFill>
            <a:prstDash val="solid"/>
          </a:ln>
        </c:spPr>
        <c:txPr>
          <a:bodyPr rot="0" vert="horz"/>
          <a:lstStyle/>
          <a:p>
            <a:pPr>
              <a:defRPr sz="800" b="0" i="0" u="none" strike="noStrike" baseline="0">
                <a:solidFill>
                  <a:srgbClr val="000000"/>
                </a:solidFill>
                <a:latin typeface="Arial" panose="020B0604020202020204" pitchFamily="34" charset="0"/>
                <a:ea typeface="Arial"/>
                <a:cs typeface="Arial" panose="020B0604020202020204" pitchFamily="34" charset="0"/>
              </a:defRPr>
            </a:pPr>
            <a:endParaRPr lang="lv-LV"/>
          </a:p>
        </c:txPr>
        <c:crossAx val="151254528"/>
        <c:crosses val="autoZero"/>
        <c:auto val="1"/>
        <c:lblAlgn val="ctr"/>
        <c:lblOffset val="100"/>
        <c:tickLblSkip val="1"/>
        <c:tickMarkSkip val="1"/>
        <c:noMultiLvlLbl val="0"/>
      </c:catAx>
      <c:valAx>
        <c:axId val="151254528"/>
        <c:scaling>
          <c:orientation val="minMax"/>
          <c:max val="50"/>
          <c:min val="0"/>
        </c:scaling>
        <c:delete val="0"/>
        <c:axPos val="b"/>
        <c:title>
          <c:tx>
            <c:rich>
              <a:bodyPr/>
              <a:lstStyle/>
              <a:p>
                <a:pPr>
                  <a:defRPr sz="800" b="0" i="0" u="none" strike="noStrike" baseline="0">
                    <a:solidFill>
                      <a:srgbClr val="000000"/>
                    </a:solidFill>
                    <a:latin typeface="Arial"/>
                    <a:ea typeface="Arial"/>
                    <a:cs typeface="Arial"/>
                  </a:defRPr>
                </a:pPr>
                <a:r>
                  <a:rPr lang="lv-LV"/>
                  <a:t>%</a:t>
                </a:r>
              </a:p>
            </c:rich>
          </c:tx>
          <c:layout>
            <c:manualLayout>
              <c:xMode val="edge"/>
              <c:yMode val="edge"/>
              <c:x val="0.92420074793949458"/>
              <c:y val="0.92312107946616562"/>
            </c:manualLayout>
          </c:layout>
          <c:overlay val="0"/>
          <c:spPr>
            <a:noFill/>
            <a:ln w="25400">
              <a:noFill/>
            </a:ln>
          </c:spPr>
        </c:title>
        <c:numFmt formatCode="0" sourceLinked="0"/>
        <c:majorTickMark val="out"/>
        <c:minorTickMark val="none"/>
        <c:tickLblPos val="nextTo"/>
        <c:spPr>
          <a:ln w="3175">
            <a:solidFill>
              <a:srgbClr val="000000"/>
            </a:solidFill>
            <a:prstDash val="solid"/>
          </a:ln>
        </c:spPr>
        <c:txPr>
          <a:bodyPr rot="0" vert="horz"/>
          <a:lstStyle/>
          <a:p>
            <a:pPr>
              <a:defRPr sz="800" b="0" i="0" u="none" strike="noStrike" baseline="0">
                <a:solidFill>
                  <a:srgbClr val="000000"/>
                </a:solidFill>
                <a:latin typeface="Arial"/>
                <a:ea typeface="Arial"/>
                <a:cs typeface="Arial"/>
              </a:defRPr>
            </a:pPr>
            <a:endParaRPr lang="lv-LV"/>
          </a:p>
        </c:txPr>
        <c:crossAx val="151252352"/>
        <c:crosses val="max"/>
        <c:crossBetween val="between"/>
        <c:majorUnit val="10"/>
      </c:valAx>
      <c:spPr>
        <a:noFill/>
        <a:ln w="25400">
          <a:noFill/>
        </a:ln>
      </c:spPr>
    </c:plotArea>
    <c:legend>
      <c:legendPos val="r"/>
      <c:layout>
        <c:manualLayout>
          <c:xMode val="edge"/>
          <c:yMode val="edge"/>
          <c:x val="0.72907518279513195"/>
          <c:y val="0.6101441636786179"/>
          <c:w val="0.23654775175639617"/>
          <c:h val="0.16051242418366873"/>
        </c:manualLayout>
      </c:layout>
      <c:overlay val="0"/>
    </c:legend>
    <c:plotVisOnly val="1"/>
    <c:dispBlanksAs val="gap"/>
    <c:showDLblsOverMax val="0"/>
  </c:chart>
  <c:spPr>
    <a:noFill/>
    <a:ln w="6350">
      <a:noFill/>
    </a:ln>
  </c:spPr>
  <c:txPr>
    <a:bodyPr/>
    <a:lstStyle/>
    <a:p>
      <a:pPr>
        <a:defRPr sz="8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37620195855713634"/>
          <c:y val="0.16270421966484958"/>
          <c:w val="0.26931941422970052"/>
          <c:h val="0.67785624873813854"/>
        </c:manualLayout>
      </c:layout>
      <c:pieChart>
        <c:varyColors val="1"/>
        <c:ser>
          <c:idx val="0"/>
          <c:order val="0"/>
          <c:spPr>
            <a:ln w="12700">
              <a:solidFill>
                <a:srgbClr val="000000"/>
              </a:solidFill>
              <a:prstDash val="solid"/>
            </a:ln>
          </c:spPr>
          <c:explosion val="3"/>
          <c:dPt>
            <c:idx val="0"/>
            <c:bubble3D val="0"/>
            <c:spPr>
              <a:solidFill>
                <a:srgbClr val="7C912F"/>
              </a:solidFill>
              <a:ln w="25400">
                <a:noFill/>
              </a:ln>
            </c:spPr>
            <c:extLst>
              <c:ext xmlns:c16="http://schemas.microsoft.com/office/drawing/2014/chart" uri="{C3380CC4-5D6E-409C-BE32-E72D297353CC}">
                <c16:uniqueId val="{00000001-D1E9-4C12-A6CC-24E70D9EDA67}"/>
              </c:ext>
            </c:extLst>
          </c:dPt>
          <c:dPt>
            <c:idx val="1"/>
            <c:bubble3D val="0"/>
            <c:spPr>
              <a:solidFill>
                <a:srgbClr val="A9D67C"/>
              </a:solidFill>
              <a:ln w="25400">
                <a:noFill/>
              </a:ln>
            </c:spPr>
            <c:extLst>
              <c:ext xmlns:c16="http://schemas.microsoft.com/office/drawing/2014/chart" uri="{C3380CC4-5D6E-409C-BE32-E72D297353CC}">
                <c16:uniqueId val="{00000003-D1E9-4C12-A6CC-24E70D9EDA67}"/>
              </c:ext>
            </c:extLst>
          </c:dPt>
          <c:dPt>
            <c:idx val="2"/>
            <c:bubble3D val="0"/>
            <c:spPr>
              <a:solidFill>
                <a:srgbClr val="F1CA3D"/>
              </a:solidFill>
              <a:ln w="25400">
                <a:noFill/>
              </a:ln>
            </c:spPr>
            <c:extLst>
              <c:ext xmlns:c16="http://schemas.microsoft.com/office/drawing/2014/chart" uri="{C3380CC4-5D6E-409C-BE32-E72D297353CC}">
                <c16:uniqueId val="{00000005-D1E9-4C12-A6CC-24E70D9EDA67}"/>
              </c:ext>
            </c:extLst>
          </c:dPt>
          <c:dPt>
            <c:idx val="3"/>
            <c:bubble3D val="0"/>
            <c:spPr>
              <a:solidFill>
                <a:schemeClr val="bg1">
                  <a:lumMod val="85000"/>
                </a:schemeClr>
              </a:solidFill>
              <a:ln w="25400">
                <a:noFill/>
              </a:ln>
            </c:spPr>
            <c:extLst>
              <c:ext xmlns:c16="http://schemas.microsoft.com/office/drawing/2014/chart" uri="{C3380CC4-5D6E-409C-BE32-E72D297353CC}">
                <c16:uniqueId val="{00000007-D1E9-4C12-A6CC-24E70D9EDA67}"/>
              </c:ext>
            </c:extLst>
          </c:dPt>
          <c:dPt>
            <c:idx val="4"/>
            <c:bubble3D val="0"/>
            <c:spPr>
              <a:solidFill>
                <a:srgbClr val="E96E09"/>
              </a:solidFill>
              <a:ln w="25400">
                <a:noFill/>
              </a:ln>
            </c:spPr>
            <c:extLst>
              <c:ext xmlns:c16="http://schemas.microsoft.com/office/drawing/2014/chart" uri="{C3380CC4-5D6E-409C-BE32-E72D297353CC}">
                <c16:uniqueId val="{00000009-D1E9-4C12-A6CC-24E70D9EDA67}"/>
              </c:ext>
            </c:extLst>
          </c:dPt>
          <c:dPt>
            <c:idx val="5"/>
            <c:bubble3D val="0"/>
            <c:spPr>
              <a:solidFill>
                <a:schemeClr val="bg1">
                  <a:lumMod val="85000"/>
                </a:schemeClr>
              </a:solidFill>
              <a:ln w="12700">
                <a:noFill/>
                <a:prstDash val="solid"/>
              </a:ln>
            </c:spPr>
            <c:extLst>
              <c:ext xmlns:c16="http://schemas.microsoft.com/office/drawing/2014/chart" uri="{C3380CC4-5D6E-409C-BE32-E72D297353CC}">
                <c16:uniqueId val="{0000000B-D1E9-4C12-A6CC-24E70D9EDA67}"/>
              </c:ext>
            </c:extLst>
          </c:dPt>
          <c:dLbls>
            <c:dLbl>
              <c:idx val="0"/>
              <c:layout>
                <c:manualLayout>
                  <c:x val="-1.3160929274604665E-2"/>
                  <c:y val="-9.6536081676410368E-4"/>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D1E9-4C12-A6CC-24E70D9EDA67}"/>
                </c:ext>
              </c:extLst>
            </c:dLbl>
            <c:dLbl>
              <c:idx val="1"/>
              <c:layout>
                <c:manualLayout>
                  <c:x val="1.0594381892707328E-2"/>
                  <c:y val="2.1680074929980746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D1E9-4C12-A6CC-24E70D9EDA67}"/>
                </c:ext>
              </c:extLst>
            </c:dLbl>
            <c:dLbl>
              <c:idx val="2"/>
              <c:layout>
                <c:manualLayout>
                  <c:x val="1.2672379627289794E-2"/>
                  <c:y val="2.8451541902861882E-7"/>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D1E9-4C12-A6CC-24E70D9EDA67}"/>
                </c:ext>
              </c:extLst>
            </c:dLbl>
            <c:dLbl>
              <c:idx val="3"/>
              <c:layout>
                <c:manualLayout>
                  <c:x val="1.1429165583077951E-3"/>
                  <c:y val="9.8746766482262736E-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D1E9-4C12-A6CC-24E70D9EDA67}"/>
                </c:ext>
              </c:extLst>
            </c:dLbl>
            <c:dLbl>
              <c:idx val="4"/>
              <c:layout>
                <c:manualLayout>
                  <c:x val="2.0374898125509373E-2"/>
                  <c:y val="4.5787545787544948E-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D1E9-4C12-A6CC-24E70D9EDA67}"/>
                </c:ext>
              </c:extLst>
            </c:dLbl>
            <c:numFmt formatCode="0%" sourceLinked="0"/>
            <c:spPr>
              <a:noFill/>
              <a:ln w="25400">
                <a:noFill/>
              </a:ln>
            </c:spPr>
            <c:txPr>
              <a:bodyPr/>
              <a:lstStyle/>
              <a:p>
                <a:pPr>
                  <a:defRPr sz="1100" b="0" i="0" u="none" strike="noStrike" baseline="0">
                    <a:solidFill>
                      <a:srgbClr val="000000"/>
                    </a:solidFill>
                    <a:latin typeface="Arial"/>
                    <a:ea typeface="Arial"/>
                    <a:cs typeface="Arial"/>
                  </a:defRPr>
                </a:pPr>
                <a:endParaRPr lang="lv-LV"/>
              </a:p>
            </c:txPr>
            <c:dLblPos val="outEnd"/>
            <c:showLegendKey val="0"/>
            <c:showVal val="0"/>
            <c:showCatName val="1"/>
            <c:showSerName val="0"/>
            <c:showPercent val="1"/>
            <c:showBubbleSize val="0"/>
            <c:showLeaderLines val="0"/>
            <c:extLst>
              <c:ext xmlns:c15="http://schemas.microsoft.com/office/drawing/2012/chart" uri="{CE6537A1-D6FC-4f65-9D91-7224C49458BB}"/>
            </c:extLst>
          </c:dLbls>
          <c:cat>
            <c:strRef>
              <c:f>dati_5!$A$5:$A$8</c:f>
              <c:strCache>
                <c:ptCount val="4"/>
                <c:pt idx="0">
                  <c:v>Jā, daudzus</c:v>
                </c:pt>
                <c:pt idx="1">
                  <c:v>Jā, vienu vai vairākus, bet ne daudzus</c:v>
                </c:pt>
                <c:pt idx="2">
                  <c:v>Nē</c:v>
                </c:pt>
                <c:pt idx="3">
                  <c:v>Grūti pateikt</c:v>
                </c:pt>
              </c:strCache>
            </c:strRef>
          </c:cat>
          <c:val>
            <c:numRef>
              <c:f>dati_5!$B$5:$B$8</c:f>
              <c:numCache>
                <c:formatCode>0.0</c:formatCode>
                <c:ptCount val="4"/>
                <c:pt idx="0">
                  <c:v>10.1</c:v>
                </c:pt>
                <c:pt idx="1">
                  <c:v>29.1</c:v>
                </c:pt>
                <c:pt idx="2">
                  <c:v>47</c:v>
                </c:pt>
                <c:pt idx="3">
                  <c:v>13.8</c:v>
                </c:pt>
              </c:numCache>
            </c:numRef>
          </c:val>
          <c:extLst>
            <c:ext xmlns:c16="http://schemas.microsoft.com/office/drawing/2014/chart" uri="{C3380CC4-5D6E-409C-BE32-E72D297353CC}">
              <c16:uniqueId val="{0000000C-D1E9-4C12-A6CC-24E70D9EDA67}"/>
            </c:ext>
          </c:extLst>
        </c:ser>
        <c:dLbls>
          <c:showLegendKey val="0"/>
          <c:showVal val="0"/>
          <c:showCatName val="0"/>
          <c:showSerName val="0"/>
          <c:showPercent val="0"/>
          <c:showBubbleSize val="0"/>
          <c:showLeaderLines val="0"/>
        </c:dLbls>
        <c:firstSliceAng val="252"/>
      </c:pieChart>
      <c:spPr>
        <a:noFill/>
        <a:ln w="25400">
          <a:noFill/>
        </a:ln>
      </c:spPr>
    </c:plotArea>
    <c:plotVisOnly val="1"/>
    <c:dispBlanksAs val="zero"/>
    <c:showDLblsOverMax val="0"/>
  </c:chart>
  <c:spPr>
    <a:noFill/>
    <a:ln w="6350">
      <a:noFill/>
    </a:ln>
  </c:spPr>
  <c:txPr>
    <a:bodyPr/>
    <a:lstStyle/>
    <a:p>
      <a:pPr>
        <a:defRPr sz="8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2659970621515835"/>
          <c:y val="5.8085294181882297E-2"/>
          <c:w val="0.77340029378484165"/>
          <c:h val="0.8832951311224525"/>
        </c:manualLayout>
      </c:layout>
      <c:barChart>
        <c:barDir val="bar"/>
        <c:grouping val="stacked"/>
        <c:varyColors val="0"/>
        <c:ser>
          <c:idx val="0"/>
          <c:order val="0"/>
          <c:tx>
            <c:strRef>
              <c:f>dati_5!$B$11</c:f>
              <c:strCache>
                <c:ptCount val="1"/>
                <c:pt idx="0">
                  <c:v>Jā, daudzus</c:v>
                </c:pt>
              </c:strCache>
            </c:strRef>
          </c:tx>
          <c:spPr>
            <a:solidFill>
              <a:srgbClr val="7C912F"/>
            </a:solidFill>
            <a:ln w="25400">
              <a:noFill/>
            </a:ln>
          </c:spPr>
          <c:invertIfNegative val="0"/>
          <c:dLbls>
            <c:dLbl>
              <c:idx val="0"/>
              <c:numFmt formatCode="#,##0" sourceLinked="0"/>
              <c:spPr>
                <a:noFill/>
                <a:ln w="25400">
                  <a:noFill/>
                </a:ln>
              </c:spPr>
              <c:txPr>
                <a:bodyPr/>
                <a:lstStyle/>
                <a:p>
                  <a:pP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0-2A20-42FD-95A3-AB37E8CDD4DF}"/>
                </c:ext>
              </c:extLst>
            </c:dLbl>
            <c:dLbl>
              <c:idx val="6"/>
              <c:numFmt formatCode="#,##0" sourceLinked="0"/>
              <c:spPr>
                <a:noFill/>
                <a:ln w="25400">
                  <a:noFill/>
                </a:ln>
              </c:spPr>
              <c:txPr>
                <a:bodyPr/>
                <a:lstStyle/>
                <a:p>
                  <a:pP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1-2A20-42FD-95A3-AB37E8CDD4DF}"/>
                </c:ext>
              </c:extLst>
            </c:dLbl>
            <c:dLbl>
              <c:idx val="8"/>
              <c:numFmt formatCode="#,##0" sourceLinked="0"/>
              <c:spPr>
                <a:noFill/>
                <a:ln w="25400">
                  <a:noFill/>
                </a:ln>
              </c:spPr>
              <c:txPr>
                <a:bodyPr/>
                <a:lstStyle/>
                <a:p>
                  <a:pP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2-2A20-42FD-95A3-AB37E8CDD4DF}"/>
                </c:ext>
              </c:extLst>
            </c:dLbl>
            <c:dLbl>
              <c:idx val="9"/>
              <c:numFmt formatCode="#,##0" sourceLinked="0"/>
              <c:spPr>
                <a:noFill/>
                <a:ln w="25400">
                  <a:noFill/>
                </a:ln>
              </c:spPr>
              <c:txPr>
                <a:bodyPr/>
                <a:lstStyle/>
                <a:p>
                  <a:pP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3-2A20-42FD-95A3-AB37E8CDD4DF}"/>
                </c:ext>
              </c:extLst>
            </c:dLbl>
            <c:dLbl>
              <c:idx val="10"/>
              <c:numFmt formatCode="#,##0" sourceLinked="0"/>
              <c:spPr>
                <a:noFill/>
                <a:ln w="25400">
                  <a:noFill/>
                </a:ln>
              </c:spPr>
              <c:txPr>
                <a:bodyPr/>
                <a:lstStyle/>
                <a:p>
                  <a:pP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4-2A20-42FD-95A3-AB37E8CDD4DF}"/>
                </c:ext>
              </c:extLst>
            </c:dLbl>
            <c:dLbl>
              <c:idx val="31"/>
              <c:numFmt formatCode="#,##0" sourceLinked="0"/>
              <c:spPr>
                <a:noFill/>
                <a:ln w="25400">
                  <a:noFill/>
                </a:ln>
              </c:spPr>
              <c:txPr>
                <a:bodyPr/>
                <a:lstStyle/>
                <a:p>
                  <a:pP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5-2A20-42FD-95A3-AB37E8CDD4DF}"/>
                </c:ext>
              </c:extLst>
            </c:dLbl>
            <c:numFmt formatCode="#,##0" sourceLinked="0"/>
            <c:spPr>
              <a:noFill/>
              <a:ln w="25400">
                <a:noFill/>
              </a:ln>
            </c:spPr>
            <c:txPr>
              <a:bodyPr wrap="square" lIns="38100" tIns="19050" rIns="38100" bIns="19050" anchor="ctr">
                <a:spAutoFit/>
              </a:bodyPr>
              <a:lstStyle/>
              <a:p>
                <a:pP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dati_5!$A$12:$A$53</c:f>
              <c:strCache>
                <c:ptCount val="42"/>
                <c:pt idx="0">
                  <c:v>visi respondenti (n=1019)</c:v>
                </c:pt>
                <c:pt idx="2">
                  <c:v>vīrieši (n=487)</c:v>
                </c:pt>
                <c:pt idx="3">
                  <c:v>sievietes (n=532)</c:v>
                </c:pt>
                <c:pt idx="5">
                  <c:v>18 - 24 g.v. (n=101)</c:v>
                </c:pt>
                <c:pt idx="6">
                  <c:v>25 - 34 g.v. (n=182)</c:v>
                </c:pt>
                <c:pt idx="7">
                  <c:v>35 - 44 g.v. (n=182)</c:v>
                </c:pt>
                <c:pt idx="8">
                  <c:v>45 - 54 g.v. (n=186)</c:v>
                </c:pt>
                <c:pt idx="9">
                  <c:v>55 - 63 g.v. (n=180)</c:v>
                </c:pt>
                <c:pt idx="10">
                  <c:v>64 g.v. un vairāk (n=188)</c:v>
                </c:pt>
                <c:pt idx="12">
                  <c:v>pamatizglītība (n=93)</c:v>
                </c:pt>
                <c:pt idx="13">
                  <c:v>vidējā izglītība (n=669)</c:v>
                </c:pt>
                <c:pt idx="14">
                  <c:v>augstākā izglītība (n=257)</c:v>
                </c:pt>
                <c:pt idx="16">
                  <c:v>latviešu sarunvaloda ģimenē (n=639)</c:v>
                </c:pt>
                <c:pt idx="17">
                  <c:v>krievu sarunvaloda ģimenē (n=373)</c:v>
                </c:pt>
                <c:pt idx="19">
                  <c:v>LR pilsoņi (n=889)</c:v>
                </c:pt>
                <c:pt idx="20">
                  <c:v>respondenti bez LR pilsonības (n=130)</c:v>
                </c:pt>
                <c:pt idx="22">
                  <c:v>publiskajā sektorā nodarbinātie (n=173)</c:v>
                </c:pt>
                <c:pt idx="23">
                  <c:v>privātajā sektorā nodarbinātie (n=510)</c:v>
                </c:pt>
                <c:pt idx="24">
                  <c:v>nestrādājošie (n=336)</c:v>
                </c:pt>
                <c:pt idx="26">
                  <c:v>zemi ienākumi (n=178)</c:v>
                </c:pt>
                <c:pt idx="27">
                  <c:v>vidēji zemi ienākumi (n=149)</c:v>
                </c:pt>
                <c:pt idx="28">
                  <c:v>vidēji ienākumi (n=160)</c:v>
                </c:pt>
                <c:pt idx="29">
                  <c:v>vidēji augsti ienākumi (n=141)</c:v>
                </c:pt>
                <c:pt idx="30">
                  <c:v>augsti ienākumi (n=163)</c:v>
                </c:pt>
                <c:pt idx="32">
                  <c:v>Rīga (n=334)</c:v>
                </c:pt>
                <c:pt idx="33">
                  <c:v>Pierīga (n=205)</c:v>
                </c:pt>
                <c:pt idx="34">
                  <c:v>Vidzeme (n=102)</c:v>
                </c:pt>
                <c:pt idx="35">
                  <c:v>Kurzeme (n=128)</c:v>
                </c:pt>
                <c:pt idx="36">
                  <c:v>Zemgale (n=114)</c:v>
                </c:pt>
                <c:pt idx="37">
                  <c:v>Latgale (n=136)</c:v>
                </c:pt>
                <c:pt idx="39">
                  <c:v>Rīga (n=334)</c:v>
                </c:pt>
                <c:pt idx="40">
                  <c:v>cita pilsēta (n=343)</c:v>
                </c:pt>
                <c:pt idx="41">
                  <c:v>lauki (n=342)</c:v>
                </c:pt>
              </c:strCache>
            </c:strRef>
          </c:cat>
          <c:val>
            <c:numRef>
              <c:f>dati_5!$B$12:$B$53</c:f>
              <c:numCache>
                <c:formatCode>General</c:formatCode>
                <c:ptCount val="42"/>
                <c:pt idx="0" formatCode="0">
                  <c:v>10.1</c:v>
                </c:pt>
                <c:pt idx="2" formatCode="0">
                  <c:v>10.199999999999999</c:v>
                </c:pt>
                <c:pt idx="3" formatCode="0">
                  <c:v>10</c:v>
                </c:pt>
                <c:pt idx="5" formatCode="0">
                  <c:v>8</c:v>
                </c:pt>
                <c:pt idx="6" formatCode="0">
                  <c:v>9.4</c:v>
                </c:pt>
                <c:pt idx="7" formatCode="0">
                  <c:v>11.5</c:v>
                </c:pt>
                <c:pt idx="8" formatCode="0">
                  <c:v>7</c:v>
                </c:pt>
                <c:pt idx="9" formatCode="0">
                  <c:v>14.3</c:v>
                </c:pt>
                <c:pt idx="10" formatCode="0">
                  <c:v>9.5</c:v>
                </c:pt>
                <c:pt idx="12" formatCode="0">
                  <c:v>9.1999999999999993</c:v>
                </c:pt>
                <c:pt idx="13" formatCode="0">
                  <c:v>8.6999999999999993</c:v>
                </c:pt>
                <c:pt idx="14" formatCode="0">
                  <c:v>13.9</c:v>
                </c:pt>
                <c:pt idx="16" formatCode="0">
                  <c:v>12.1</c:v>
                </c:pt>
                <c:pt idx="17" formatCode="0">
                  <c:v>6.9</c:v>
                </c:pt>
                <c:pt idx="19" formatCode="0">
                  <c:v>11</c:v>
                </c:pt>
                <c:pt idx="20" formatCode="0">
                  <c:v>3.7</c:v>
                </c:pt>
                <c:pt idx="22" formatCode="0">
                  <c:v>8.6999999999999993</c:v>
                </c:pt>
                <c:pt idx="23" formatCode="0">
                  <c:v>12.4</c:v>
                </c:pt>
                <c:pt idx="24" formatCode="0">
                  <c:v>7.1</c:v>
                </c:pt>
                <c:pt idx="26" formatCode="0">
                  <c:v>6.2</c:v>
                </c:pt>
                <c:pt idx="27" formatCode="0">
                  <c:v>9.4</c:v>
                </c:pt>
                <c:pt idx="28" formatCode="0">
                  <c:v>8.6999999999999993</c:v>
                </c:pt>
                <c:pt idx="29" formatCode="0">
                  <c:v>14.2</c:v>
                </c:pt>
                <c:pt idx="30" formatCode="0">
                  <c:v>14.9</c:v>
                </c:pt>
                <c:pt idx="32" formatCode="0">
                  <c:v>9.6</c:v>
                </c:pt>
                <c:pt idx="33" formatCode="0">
                  <c:v>9.9</c:v>
                </c:pt>
                <c:pt idx="34" formatCode="0">
                  <c:v>17.600000000000001</c:v>
                </c:pt>
                <c:pt idx="35" formatCode="0">
                  <c:v>9.5</c:v>
                </c:pt>
                <c:pt idx="36" formatCode="0">
                  <c:v>7.8</c:v>
                </c:pt>
                <c:pt idx="37" formatCode="0">
                  <c:v>8.9</c:v>
                </c:pt>
                <c:pt idx="39" formatCode="0">
                  <c:v>9.6</c:v>
                </c:pt>
                <c:pt idx="40" formatCode="0">
                  <c:v>8</c:v>
                </c:pt>
                <c:pt idx="41" formatCode="0">
                  <c:v>12.7</c:v>
                </c:pt>
              </c:numCache>
            </c:numRef>
          </c:val>
          <c:extLst>
            <c:ext xmlns:c16="http://schemas.microsoft.com/office/drawing/2014/chart" uri="{C3380CC4-5D6E-409C-BE32-E72D297353CC}">
              <c16:uniqueId val="{00000006-17BE-47B9-BA3F-A597417F083D}"/>
            </c:ext>
          </c:extLst>
        </c:ser>
        <c:ser>
          <c:idx val="1"/>
          <c:order val="1"/>
          <c:tx>
            <c:strRef>
              <c:f>dati_5!$C$11</c:f>
              <c:strCache>
                <c:ptCount val="1"/>
                <c:pt idx="0">
                  <c:v>x</c:v>
                </c:pt>
              </c:strCache>
            </c:strRef>
          </c:tx>
          <c:spPr>
            <a:noFill/>
            <a:ln w="25400">
              <a:noFill/>
            </a:ln>
          </c:spPr>
          <c:invertIfNegative val="0"/>
          <c:cat>
            <c:strRef>
              <c:f>dati_5!$A$12:$A$53</c:f>
              <c:strCache>
                <c:ptCount val="42"/>
                <c:pt idx="0">
                  <c:v>visi respondenti (n=1019)</c:v>
                </c:pt>
                <c:pt idx="2">
                  <c:v>vīrieši (n=487)</c:v>
                </c:pt>
                <c:pt idx="3">
                  <c:v>sievietes (n=532)</c:v>
                </c:pt>
                <c:pt idx="5">
                  <c:v>18 - 24 g.v. (n=101)</c:v>
                </c:pt>
                <c:pt idx="6">
                  <c:v>25 - 34 g.v. (n=182)</c:v>
                </c:pt>
                <c:pt idx="7">
                  <c:v>35 - 44 g.v. (n=182)</c:v>
                </c:pt>
                <c:pt idx="8">
                  <c:v>45 - 54 g.v. (n=186)</c:v>
                </c:pt>
                <c:pt idx="9">
                  <c:v>55 - 63 g.v. (n=180)</c:v>
                </c:pt>
                <c:pt idx="10">
                  <c:v>64 g.v. un vairāk (n=188)</c:v>
                </c:pt>
                <c:pt idx="12">
                  <c:v>pamatizglītība (n=93)</c:v>
                </c:pt>
                <c:pt idx="13">
                  <c:v>vidējā izglītība (n=669)</c:v>
                </c:pt>
                <c:pt idx="14">
                  <c:v>augstākā izglītība (n=257)</c:v>
                </c:pt>
                <c:pt idx="16">
                  <c:v>latviešu sarunvaloda ģimenē (n=639)</c:v>
                </c:pt>
                <c:pt idx="17">
                  <c:v>krievu sarunvaloda ģimenē (n=373)</c:v>
                </c:pt>
                <c:pt idx="19">
                  <c:v>LR pilsoņi (n=889)</c:v>
                </c:pt>
                <c:pt idx="20">
                  <c:v>respondenti bez LR pilsonības (n=130)</c:v>
                </c:pt>
                <c:pt idx="22">
                  <c:v>publiskajā sektorā nodarbinātie (n=173)</c:v>
                </c:pt>
                <c:pt idx="23">
                  <c:v>privātajā sektorā nodarbinātie (n=510)</c:v>
                </c:pt>
                <c:pt idx="24">
                  <c:v>nestrādājošie (n=336)</c:v>
                </c:pt>
                <c:pt idx="26">
                  <c:v>zemi ienākumi (n=178)</c:v>
                </c:pt>
                <c:pt idx="27">
                  <c:v>vidēji zemi ienākumi (n=149)</c:v>
                </c:pt>
                <c:pt idx="28">
                  <c:v>vidēji ienākumi (n=160)</c:v>
                </c:pt>
                <c:pt idx="29">
                  <c:v>vidēji augsti ienākumi (n=141)</c:v>
                </c:pt>
                <c:pt idx="30">
                  <c:v>augsti ienākumi (n=163)</c:v>
                </c:pt>
                <c:pt idx="32">
                  <c:v>Rīga (n=334)</c:v>
                </c:pt>
                <c:pt idx="33">
                  <c:v>Pierīga (n=205)</c:v>
                </c:pt>
                <c:pt idx="34">
                  <c:v>Vidzeme (n=102)</c:v>
                </c:pt>
                <c:pt idx="35">
                  <c:v>Kurzeme (n=128)</c:v>
                </c:pt>
                <c:pt idx="36">
                  <c:v>Zemgale (n=114)</c:v>
                </c:pt>
                <c:pt idx="37">
                  <c:v>Latgale (n=136)</c:v>
                </c:pt>
                <c:pt idx="39">
                  <c:v>Rīga (n=334)</c:v>
                </c:pt>
                <c:pt idx="40">
                  <c:v>cita pilsēta (n=343)</c:v>
                </c:pt>
                <c:pt idx="41">
                  <c:v>lauki (n=342)</c:v>
                </c:pt>
              </c:strCache>
            </c:strRef>
          </c:cat>
          <c:val>
            <c:numRef>
              <c:f>dati_5!$C$12:$C$53</c:f>
              <c:numCache>
                <c:formatCode>General</c:formatCode>
                <c:ptCount val="42"/>
                <c:pt idx="0" formatCode="0.0">
                  <c:v>12.500000000000002</c:v>
                </c:pt>
                <c:pt idx="2" formatCode="0.0">
                  <c:v>12.400000000000002</c:v>
                </c:pt>
                <c:pt idx="3" formatCode="0.0">
                  <c:v>12.600000000000001</c:v>
                </c:pt>
                <c:pt idx="5" formatCode="0.0">
                  <c:v>14.600000000000001</c:v>
                </c:pt>
                <c:pt idx="6" formatCode="0.0">
                  <c:v>13.200000000000001</c:v>
                </c:pt>
                <c:pt idx="7" formatCode="0.0">
                  <c:v>11.100000000000001</c:v>
                </c:pt>
                <c:pt idx="8" formatCode="0.0">
                  <c:v>15.600000000000001</c:v>
                </c:pt>
                <c:pt idx="9" formatCode="0.0">
                  <c:v>8.3000000000000007</c:v>
                </c:pt>
                <c:pt idx="10" formatCode="0.0">
                  <c:v>13.100000000000001</c:v>
                </c:pt>
                <c:pt idx="12" formatCode="0.0">
                  <c:v>13.400000000000002</c:v>
                </c:pt>
                <c:pt idx="13" formatCode="0.0">
                  <c:v>13.900000000000002</c:v>
                </c:pt>
                <c:pt idx="14" formatCode="0.0">
                  <c:v>8.7000000000000011</c:v>
                </c:pt>
                <c:pt idx="16" formatCode="0.0">
                  <c:v>10.500000000000002</c:v>
                </c:pt>
                <c:pt idx="17" formatCode="0.0">
                  <c:v>15.700000000000001</c:v>
                </c:pt>
                <c:pt idx="19" formatCode="0.0">
                  <c:v>11.600000000000001</c:v>
                </c:pt>
                <c:pt idx="20" formatCode="0.0">
                  <c:v>18.900000000000002</c:v>
                </c:pt>
                <c:pt idx="22" formatCode="0.0">
                  <c:v>13.900000000000002</c:v>
                </c:pt>
                <c:pt idx="23" formatCode="0.0">
                  <c:v>10.200000000000001</c:v>
                </c:pt>
                <c:pt idx="24" formatCode="0.0">
                  <c:v>15.500000000000002</c:v>
                </c:pt>
                <c:pt idx="26" formatCode="0.0">
                  <c:v>16.400000000000002</c:v>
                </c:pt>
                <c:pt idx="27" formatCode="0.0">
                  <c:v>13.200000000000001</c:v>
                </c:pt>
                <c:pt idx="28" formatCode="0.0">
                  <c:v>13.900000000000002</c:v>
                </c:pt>
                <c:pt idx="29" formatCode="0.0">
                  <c:v>8.4000000000000021</c:v>
                </c:pt>
                <c:pt idx="30" formatCode="0.0">
                  <c:v>7.7000000000000011</c:v>
                </c:pt>
                <c:pt idx="32" formatCode="0.0">
                  <c:v>13.000000000000002</c:v>
                </c:pt>
                <c:pt idx="33" formatCode="0.0">
                  <c:v>12.700000000000001</c:v>
                </c:pt>
                <c:pt idx="34" formatCode="0.0">
                  <c:v>5</c:v>
                </c:pt>
                <c:pt idx="35" formatCode="0.0">
                  <c:v>13.100000000000001</c:v>
                </c:pt>
                <c:pt idx="36" formatCode="0.0">
                  <c:v>14.8</c:v>
                </c:pt>
                <c:pt idx="37" formatCode="0.0">
                  <c:v>13.700000000000001</c:v>
                </c:pt>
                <c:pt idx="39" formatCode="0.0">
                  <c:v>13.000000000000002</c:v>
                </c:pt>
                <c:pt idx="40" formatCode="0.0">
                  <c:v>14.600000000000001</c:v>
                </c:pt>
                <c:pt idx="41" formatCode="0.0">
                  <c:v>9.9000000000000021</c:v>
                </c:pt>
              </c:numCache>
            </c:numRef>
          </c:val>
          <c:extLst>
            <c:ext xmlns:c16="http://schemas.microsoft.com/office/drawing/2014/chart" uri="{C3380CC4-5D6E-409C-BE32-E72D297353CC}">
              <c16:uniqueId val="{00000007-17BE-47B9-BA3F-A597417F083D}"/>
            </c:ext>
          </c:extLst>
        </c:ser>
        <c:ser>
          <c:idx val="2"/>
          <c:order val="2"/>
          <c:tx>
            <c:strRef>
              <c:f>dati_5!$D$11</c:f>
              <c:strCache>
                <c:ptCount val="1"/>
                <c:pt idx="0">
                  <c:v>Jā, vienu vai vairākus, bet ne daudzus</c:v>
                </c:pt>
              </c:strCache>
            </c:strRef>
          </c:tx>
          <c:spPr>
            <a:solidFill>
              <a:srgbClr val="A9D67C"/>
            </a:solidFill>
            <a:ln w="25400">
              <a:noFill/>
            </a:ln>
          </c:spPr>
          <c:invertIfNegative val="0"/>
          <c:dLbls>
            <c:dLbl>
              <c:idx val="0"/>
              <c:numFmt formatCode="0" sourceLinked="0"/>
              <c:spPr>
                <a:noFill/>
                <a:ln w="25400">
                  <a:noFill/>
                </a:ln>
              </c:spPr>
              <c:txPr>
                <a:bodyPr/>
                <a:lstStyle/>
                <a:p>
                  <a:pPr>
                    <a:defRPr sz="8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6-2A20-42FD-95A3-AB37E8CDD4DF}"/>
                </c:ext>
              </c:extLst>
            </c:dLbl>
            <c:dLbl>
              <c:idx val="2"/>
              <c:numFmt formatCode="0" sourceLinked="0"/>
              <c:spPr>
                <a:noFill/>
                <a:ln w="25400">
                  <a:noFill/>
                </a:ln>
              </c:spPr>
              <c:txPr>
                <a:bodyPr/>
                <a:lstStyle/>
                <a:p>
                  <a:pPr>
                    <a:defRPr sz="8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7-2A20-42FD-95A3-AB37E8CDD4DF}"/>
                </c:ext>
              </c:extLst>
            </c:dLbl>
            <c:dLbl>
              <c:idx val="3"/>
              <c:numFmt formatCode="0" sourceLinked="0"/>
              <c:spPr>
                <a:noFill/>
                <a:ln w="25400">
                  <a:noFill/>
                </a:ln>
              </c:spPr>
              <c:txPr>
                <a:bodyPr/>
                <a:lstStyle/>
                <a:p>
                  <a:pPr>
                    <a:defRPr sz="8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8-2A20-42FD-95A3-AB37E8CDD4DF}"/>
                </c:ext>
              </c:extLst>
            </c:dLbl>
            <c:dLbl>
              <c:idx val="6"/>
              <c:numFmt formatCode="0" sourceLinked="0"/>
              <c:spPr>
                <a:noFill/>
                <a:ln w="25400">
                  <a:noFill/>
                </a:ln>
              </c:spPr>
              <c:txPr>
                <a:bodyPr/>
                <a:lstStyle/>
                <a:p>
                  <a:pPr>
                    <a:defRPr sz="8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9-2A20-42FD-95A3-AB37E8CDD4DF}"/>
                </c:ext>
              </c:extLst>
            </c:dLbl>
            <c:dLbl>
              <c:idx val="8"/>
              <c:numFmt formatCode="0" sourceLinked="0"/>
              <c:spPr>
                <a:noFill/>
                <a:ln w="25400">
                  <a:noFill/>
                </a:ln>
              </c:spPr>
              <c:txPr>
                <a:bodyPr/>
                <a:lstStyle/>
                <a:p>
                  <a:pPr>
                    <a:defRPr sz="8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A-2A20-42FD-95A3-AB37E8CDD4DF}"/>
                </c:ext>
              </c:extLst>
            </c:dLbl>
            <c:dLbl>
              <c:idx val="9"/>
              <c:numFmt formatCode="0" sourceLinked="0"/>
              <c:spPr>
                <a:noFill/>
                <a:ln w="25400">
                  <a:noFill/>
                </a:ln>
              </c:spPr>
              <c:txPr>
                <a:bodyPr/>
                <a:lstStyle/>
                <a:p>
                  <a:pPr>
                    <a:defRPr sz="8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B-2A20-42FD-95A3-AB37E8CDD4DF}"/>
                </c:ext>
              </c:extLst>
            </c:dLbl>
            <c:dLbl>
              <c:idx val="10"/>
              <c:numFmt formatCode="0" sourceLinked="0"/>
              <c:spPr>
                <a:noFill/>
                <a:ln w="25400">
                  <a:noFill/>
                </a:ln>
              </c:spPr>
              <c:txPr>
                <a:bodyPr/>
                <a:lstStyle/>
                <a:p>
                  <a:pPr>
                    <a:defRPr sz="8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C-2A20-42FD-95A3-AB37E8CDD4DF}"/>
                </c:ext>
              </c:extLst>
            </c:dLbl>
            <c:numFmt formatCode="0" sourceLinked="0"/>
            <c:spPr>
              <a:noFill/>
              <a:ln w="25400">
                <a:noFill/>
              </a:ln>
            </c:spPr>
            <c:txPr>
              <a:bodyPr wrap="square" lIns="38100" tIns="19050" rIns="38100" bIns="19050" anchor="ctr">
                <a:spAutoFit/>
              </a:bodyPr>
              <a:lstStyle/>
              <a:p>
                <a:pPr>
                  <a:defRPr sz="8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dati_5!$A$12:$A$53</c:f>
              <c:strCache>
                <c:ptCount val="42"/>
                <c:pt idx="0">
                  <c:v>visi respondenti (n=1019)</c:v>
                </c:pt>
                <c:pt idx="2">
                  <c:v>vīrieši (n=487)</c:v>
                </c:pt>
                <c:pt idx="3">
                  <c:v>sievietes (n=532)</c:v>
                </c:pt>
                <c:pt idx="5">
                  <c:v>18 - 24 g.v. (n=101)</c:v>
                </c:pt>
                <c:pt idx="6">
                  <c:v>25 - 34 g.v. (n=182)</c:v>
                </c:pt>
                <c:pt idx="7">
                  <c:v>35 - 44 g.v. (n=182)</c:v>
                </c:pt>
                <c:pt idx="8">
                  <c:v>45 - 54 g.v. (n=186)</c:v>
                </c:pt>
                <c:pt idx="9">
                  <c:v>55 - 63 g.v. (n=180)</c:v>
                </c:pt>
                <c:pt idx="10">
                  <c:v>64 g.v. un vairāk (n=188)</c:v>
                </c:pt>
                <c:pt idx="12">
                  <c:v>pamatizglītība (n=93)</c:v>
                </c:pt>
                <c:pt idx="13">
                  <c:v>vidējā izglītība (n=669)</c:v>
                </c:pt>
                <c:pt idx="14">
                  <c:v>augstākā izglītība (n=257)</c:v>
                </c:pt>
                <c:pt idx="16">
                  <c:v>latviešu sarunvaloda ģimenē (n=639)</c:v>
                </c:pt>
                <c:pt idx="17">
                  <c:v>krievu sarunvaloda ģimenē (n=373)</c:v>
                </c:pt>
                <c:pt idx="19">
                  <c:v>LR pilsoņi (n=889)</c:v>
                </c:pt>
                <c:pt idx="20">
                  <c:v>respondenti bez LR pilsonības (n=130)</c:v>
                </c:pt>
                <c:pt idx="22">
                  <c:v>publiskajā sektorā nodarbinātie (n=173)</c:v>
                </c:pt>
                <c:pt idx="23">
                  <c:v>privātajā sektorā nodarbinātie (n=510)</c:v>
                </c:pt>
                <c:pt idx="24">
                  <c:v>nestrādājošie (n=336)</c:v>
                </c:pt>
                <c:pt idx="26">
                  <c:v>zemi ienākumi (n=178)</c:v>
                </c:pt>
                <c:pt idx="27">
                  <c:v>vidēji zemi ienākumi (n=149)</c:v>
                </c:pt>
                <c:pt idx="28">
                  <c:v>vidēji ienākumi (n=160)</c:v>
                </c:pt>
                <c:pt idx="29">
                  <c:v>vidēji augsti ienākumi (n=141)</c:v>
                </c:pt>
                <c:pt idx="30">
                  <c:v>augsti ienākumi (n=163)</c:v>
                </c:pt>
                <c:pt idx="32">
                  <c:v>Rīga (n=334)</c:v>
                </c:pt>
                <c:pt idx="33">
                  <c:v>Pierīga (n=205)</c:v>
                </c:pt>
                <c:pt idx="34">
                  <c:v>Vidzeme (n=102)</c:v>
                </c:pt>
                <c:pt idx="35">
                  <c:v>Kurzeme (n=128)</c:v>
                </c:pt>
                <c:pt idx="36">
                  <c:v>Zemgale (n=114)</c:v>
                </c:pt>
                <c:pt idx="37">
                  <c:v>Latgale (n=136)</c:v>
                </c:pt>
                <c:pt idx="39">
                  <c:v>Rīga (n=334)</c:v>
                </c:pt>
                <c:pt idx="40">
                  <c:v>cita pilsēta (n=343)</c:v>
                </c:pt>
                <c:pt idx="41">
                  <c:v>lauki (n=342)</c:v>
                </c:pt>
              </c:strCache>
            </c:strRef>
          </c:cat>
          <c:val>
            <c:numRef>
              <c:f>dati_5!$D$12:$D$53</c:f>
              <c:numCache>
                <c:formatCode>General</c:formatCode>
                <c:ptCount val="42"/>
                <c:pt idx="0" formatCode="0">
                  <c:v>29.1</c:v>
                </c:pt>
                <c:pt idx="2" formatCode="0">
                  <c:v>28.8</c:v>
                </c:pt>
                <c:pt idx="3" formatCode="0">
                  <c:v>29.4</c:v>
                </c:pt>
                <c:pt idx="5" formatCode="0">
                  <c:v>22.8</c:v>
                </c:pt>
                <c:pt idx="6" formatCode="0">
                  <c:v>34.5</c:v>
                </c:pt>
                <c:pt idx="7" formatCode="0">
                  <c:v>35.6</c:v>
                </c:pt>
                <c:pt idx="8" formatCode="0">
                  <c:v>29.6</c:v>
                </c:pt>
                <c:pt idx="9" formatCode="0">
                  <c:v>22.9</c:v>
                </c:pt>
                <c:pt idx="10" formatCode="0">
                  <c:v>25</c:v>
                </c:pt>
                <c:pt idx="12" formatCode="0">
                  <c:v>12.9</c:v>
                </c:pt>
                <c:pt idx="13" formatCode="0">
                  <c:v>26.3</c:v>
                </c:pt>
                <c:pt idx="14" formatCode="0">
                  <c:v>42.1</c:v>
                </c:pt>
                <c:pt idx="16" formatCode="0">
                  <c:v>31.7</c:v>
                </c:pt>
                <c:pt idx="17" formatCode="0">
                  <c:v>24.9</c:v>
                </c:pt>
                <c:pt idx="19" formatCode="0">
                  <c:v>31</c:v>
                </c:pt>
                <c:pt idx="20" formatCode="0">
                  <c:v>16.2</c:v>
                </c:pt>
                <c:pt idx="22" formatCode="0">
                  <c:v>33.5</c:v>
                </c:pt>
                <c:pt idx="23" formatCode="0">
                  <c:v>30.9</c:v>
                </c:pt>
                <c:pt idx="24" formatCode="0">
                  <c:v>23.9</c:v>
                </c:pt>
                <c:pt idx="26" formatCode="0">
                  <c:v>21.1</c:v>
                </c:pt>
                <c:pt idx="27" formatCode="0">
                  <c:v>28.1</c:v>
                </c:pt>
                <c:pt idx="28" formatCode="0">
                  <c:v>26.4</c:v>
                </c:pt>
                <c:pt idx="29" formatCode="0">
                  <c:v>32.5</c:v>
                </c:pt>
                <c:pt idx="30" formatCode="0">
                  <c:v>42</c:v>
                </c:pt>
                <c:pt idx="32" formatCode="0">
                  <c:v>34.799999999999997</c:v>
                </c:pt>
                <c:pt idx="33" formatCode="0">
                  <c:v>23.5</c:v>
                </c:pt>
                <c:pt idx="34" formatCode="0">
                  <c:v>46.3</c:v>
                </c:pt>
                <c:pt idx="35" formatCode="0">
                  <c:v>17.5</c:v>
                </c:pt>
                <c:pt idx="36" formatCode="0">
                  <c:v>33.4</c:v>
                </c:pt>
                <c:pt idx="37" formatCode="0">
                  <c:v>18.399999999999999</c:v>
                </c:pt>
                <c:pt idx="39" formatCode="0">
                  <c:v>34.799999999999997</c:v>
                </c:pt>
                <c:pt idx="40" formatCode="0">
                  <c:v>21.5</c:v>
                </c:pt>
                <c:pt idx="41" formatCode="0">
                  <c:v>31.1</c:v>
                </c:pt>
              </c:numCache>
            </c:numRef>
          </c:val>
          <c:extLst>
            <c:ext xmlns:c16="http://schemas.microsoft.com/office/drawing/2014/chart" uri="{C3380CC4-5D6E-409C-BE32-E72D297353CC}">
              <c16:uniqueId val="{0000000F-17BE-47B9-BA3F-A597417F083D}"/>
            </c:ext>
          </c:extLst>
        </c:ser>
        <c:ser>
          <c:idx val="3"/>
          <c:order val="3"/>
          <c:tx>
            <c:strRef>
              <c:f>dati_5!$E$11</c:f>
              <c:strCache>
                <c:ptCount val="1"/>
                <c:pt idx="0">
                  <c:v>x</c:v>
                </c:pt>
              </c:strCache>
            </c:strRef>
          </c:tx>
          <c:spPr>
            <a:noFill/>
            <a:ln w="25400">
              <a:noFill/>
            </a:ln>
          </c:spPr>
          <c:invertIfNegative val="0"/>
          <c:cat>
            <c:strRef>
              <c:f>dati_5!$A$12:$A$53</c:f>
              <c:strCache>
                <c:ptCount val="42"/>
                <c:pt idx="0">
                  <c:v>visi respondenti (n=1019)</c:v>
                </c:pt>
                <c:pt idx="2">
                  <c:v>vīrieši (n=487)</c:v>
                </c:pt>
                <c:pt idx="3">
                  <c:v>sievietes (n=532)</c:v>
                </c:pt>
                <c:pt idx="5">
                  <c:v>18 - 24 g.v. (n=101)</c:v>
                </c:pt>
                <c:pt idx="6">
                  <c:v>25 - 34 g.v. (n=182)</c:v>
                </c:pt>
                <c:pt idx="7">
                  <c:v>35 - 44 g.v. (n=182)</c:v>
                </c:pt>
                <c:pt idx="8">
                  <c:v>45 - 54 g.v. (n=186)</c:v>
                </c:pt>
                <c:pt idx="9">
                  <c:v>55 - 63 g.v. (n=180)</c:v>
                </c:pt>
                <c:pt idx="10">
                  <c:v>64 g.v. un vairāk (n=188)</c:v>
                </c:pt>
                <c:pt idx="12">
                  <c:v>pamatizglītība (n=93)</c:v>
                </c:pt>
                <c:pt idx="13">
                  <c:v>vidējā izglītība (n=669)</c:v>
                </c:pt>
                <c:pt idx="14">
                  <c:v>augstākā izglītība (n=257)</c:v>
                </c:pt>
                <c:pt idx="16">
                  <c:v>latviešu sarunvaloda ģimenē (n=639)</c:v>
                </c:pt>
                <c:pt idx="17">
                  <c:v>krievu sarunvaloda ģimenē (n=373)</c:v>
                </c:pt>
                <c:pt idx="19">
                  <c:v>LR pilsoņi (n=889)</c:v>
                </c:pt>
                <c:pt idx="20">
                  <c:v>respondenti bez LR pilsonības (n=130)</c:v>
                </c:pt>
                <c:pt idx="22">
                  <c:v>publiskajā sektorā nodarbinātie (n=173)</c:v>
                </c:pt>
                <c:pt idx="23">
                  <c:v>privātajā sektorā nodarbinātie (n=510)</c:v>
                </c:pt>
                <c:pt idx="24">
                  <c:v>nestrādājošie (n=336)</c:v>
                </c:pt>
                <c:pt idx="26">
                  <c:v>zemi ienākumi (n=178)</c:v>
                </c:pt>
                <c:pt idx="27">
                  <c:v>vidēji zemi ienākumi (n=149)</c:v>
                </c:pt>
                <c:pt idx="28">
                  <c:v>vidēji ienākumi (n=160)</c:v>
                </c:pt>
                <c:pt idx="29">
                  <c:v>vidēji augsti ienākumi (n=141)</c:v>
                </c:pt>
                <c:pt idx="30">
                  <c:v>augsti ienākumi (n=163)</c:v>
                </c:pt>
                <c:pt idx="32">
                  <c:v>Rīga (n=334)</c:v>
                </c:pt>
                <c:pt idx="33">
                  <c:v>Pierīga (n=205)</c:v>
                </c:pt>
                <c:pt idx="34">
                  <c:v>Vidzeme (n=102)</c:v>
                </c:pt>
                <c:pt idx="35">
                  <c:v>Kurzeme (n=128)</c:v>
                </c:pt>
                <c:pt idx="36">
                  <c:v>Zemgale (n=114)</c:v>
                </c:pt>
                <c:pt idx="37">
                  <c:v>Latgale (n=136)</c:v>
                </c:pt>
                <c:pt idx="39">
                  <c:v>Rīga (n=334)</c:v>
                </c:pt>
                <c:pt idx="40">
                  <c:v>cita pilsēta (n=343)</c:v>
                </c:pt>
                <c:pt idx="41">
                  <c:v>lauki (n=342)</c:v>
                </c:pt>
              </c:strCache>
            </c:strRef>
          </c:cat>
          <c:val>
            <c:numRef>
              <c:f>dati_5!$E$12:$E$53</c:f>
              <c:numCache>
                <c:formatCode>General</c:formatCode>
                <c:ptCount val="42"/>
                <c:pt idx="0" formatCode="0.0">
                  <c:v>22.199999999999996</c:v>
                </c:pt>
                <c:pt idx="2" formatCode="0.0">
                  <c:v>22.499999999999996</c:v>
                </c:pt>
                <c:pt idx="3" formatCode="0.0">
                  <c:v>21.9</c:v>
                </c:pt>
                <c:pt idx="5" formatCode="0.0">
                  <c:v>28.499999999999996</c:v>
                </c:pt>
                <c:pt idx="6" formatCode="0.0">
                  <c:v>16.799999999999997</c:v>
                </c:pt>
                <c:pt idx="7" formatCode="0.0">
                  <c:v>15.699999999999996</c:v>
                </c:pt>
                <c:pt idx="8" formatCode="0.0">
                  <c:v>21.699999999999996</c:v>
                </c:pt>
                <c:pt idx="9" formatCode="0.0">
                  <c:v>28.4</c:v>
                </c:pt>
                <c:pt idx="10" formatCode="0.0">
                  <c:v>26.299999999999997</c:v>
                </c:pt>
                <c:pt idx="12" formatCode="0.0">
                  <c:v>38.4</c:v>
                </c:pt>
                <c:pt idx="13" formatCode="0.0">
                  <c:v>24.999999999999996</c:v>
                </c:pt>
                <c:pt idx="14" formatCode="0.0">
                  <c:v>9.1999999999999957</c:v>
                </c:pt>
                <c:pt idx="16" formatCode="0.0">
                  <c:v>19.599999999999998</c:v>
                </c:pt>
                <c:pt idx="17" formatCode="0.0">
                  <c:v>26.4</c:v>
                </c:pt>
                <c:pt idx="19" formatCode="0.0">
                  <c:v>20.299999999999997</c:v>
                </c:pt>
                <c:pt idx="20" formatCode="0.0">
                  <c:v>35.099999999999994</c:v>
                </c:pt>
                <c:pt idx="22" formatCode="0.0">
                  <c:v>17.799999999999997</c:v>
                </c:pt>
                <c:pt idx="23" formatCode="0.0">
                  <c:v>20.399999999999999</c:v>
                </c:pt>
                <c:pt idx="24" formatCode="0.0">
                  <c:v>27.4</c:v>
                </c:pt>
                <c:pt idx="26" formatCode="0.0">
                  <c:v>30.199999999999996</c:v>
                </c:pt>
                <c:pt idx="27" formatCode="0.0">
                  <c:v>23.199999999999996</c:v>
                </c:pt>
                <c:pt idx="28" formatCode="0.0">
                  <c:v>24.9</c:v>
                </c:pt>
                <c:pt idx="29" formatCode="0.0">
                  <c:v>18.799999999999997</c:v>
                </c:pt>
                <c:pt idx="30" formatCode="0.0">
                  <c:v>9.2999999999999972</c:v>
                </c:pt>
                <c:pt idx="32" formatCode="0.0">
                  <c:v>16.5</c:v>
                </c:pt>
                <c:pt idx="33" formatCode="0.0">
                  <c:v>27.799999999999997</c:v>
                </c:pt>
                <c:pt idx="34" formatCode="0.0">
                  <c:v>5</c:v>
                </c:pt>
                <c:pt idx="35" formatCode="0.0">
                  <c:v>33.799999999999997</c:v>
                </c:pt>
                <c:pt idx="36" formatCode="0.0">
                  <c:v>17.899999999999999</c:v>
                </c:pt>
                <c:pt idx="37" formatCode="0.0">
                  <c:v>32.9</c:v>
                </c:pt>
                <c:pt idx="39" formatCode="0.0">
                  <c:v>16.5</c:v>
                </c:pt>
                <c:pt idx="40" formatCode="0.0">
                  <c:v>29.799999999999997</c:v>
                </c:pt>
                <c:pt idx="41" formatCode="0.0">
                  <c:v>20.199999999999996</c:v>
                </c:pt>
              </c:numCache>
            </c:numRef>
          </c:val>
          <c:extLst>
            <c:ext xmlns:c16="http://schemas.microsoft.com/office/drawing/2014/chart" uri="{C3380CC4-5D6E-409C-BE32-E72D297353CC}">
              <c16:uniqueId val="{00000010-17BE-47B9-BA3F-A597417F083D}"/>
            </c:ext>
          </c:extLst>
        </c:ser>
        <c:ser>
          <c:idx val="4"/>
          <c:order val="4"/>
          <c:tx>
            <c:strRef>
              <c:f>dati_5!$F$11</c:f>
              <c:strCache>
                <c:ptCount val="1"/>
                <c:pt idx="0">
                  <c:v>Nē</c:v>
                </c:pt>
              </c:strCache>
            </c:strRef>
          </c:tx>
          <c:spPr>
            <a:solidFill>
              <a:srgbClr val="F1CA3D"/>
            </a:solidFill>
            <a:ln w="25400">
              <a:noFill/>
            </a:ln>
          </c:spPr>
          <c:invertIfNegative val="0"/>
          <c:dLbls>
            <c:dLbl>
              <c:idx val="1"/>
              <c:numFmt formatCode="0" sourceLinked="0"/>
              <c:spPr>
                <a:noFill/>
                <a:ln w="25400">
                  <a:noFill/>
                </a:ln>
              </c:spPr>
              <c:txPr>
                <a:bodyPr/>
                <a:lstStyle/>
                <a:p>
                  <a:pPr>
                    <a:defRPr sz="8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D-2A20-42FD-95A3-AB37E8CDD4DF}"/>
                </c:ext>
              </c:extLst>
            </c:dLbl>
            <c:dLbl>
              <c:idx val="5"/>
              <c:numFmt formatCode="0" sourceLinked="0"/>
              <c:spPr>
                <a:noFill/>
                <a:ln w="25400">
                  <a:noFill/>
                </a:ln>
              </c:spPr>
              <c:txPr>
                <a:bodyPr/>
                <a:lstStyle/>
                <a:p>
                  <a:pPr>
                    <a:defRPr sz="8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E-2A20-42FD-95A3-AB37E8CDD4DF}"/>
                </c:ext>
              </c:extLst>
            </c:dLbl>
            <c:dLbl>
              <c:idx val="8"/>
              <c:numFmt formatCode="0" sourceLinked="0"/>
              <c:spPr>
                <a:noFill/>
                <a:ln w="25400">
                  <a:noFill/>
                </a:ln>
              </c:spPr>
              <c:txPr>
                <a:bodyPr/>
                <a:lstStyle/>
                <a:p>
                  <a:pPr>
                    <a:defRPr sz="8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F-2A20-42FD-95A3-AB37E8CDD4DF}"/>
                </c:ext>
              </c:extLst>
            </c:dLbl>
            <c:dLbl>
              <c:idx val="9"/>
              <c:numFmt formatCode="0" sourceLinked="0"/>
              <c:spPr>
                <a:noFill/>
                <a:ln w="25400">
                  <a:noFill/>
                </a:ln>
              </c:spPr>
              <c:txPr>
                <a:bodyPr/>
                <a:lstStyle/>
                <a:p>
                  <a:pPr>
                    <a:defRPr sz="8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0-2A20-42FD-95A3-AB37E8CDD4DF}"/>
                </c:ext>
              </c:extLst>
            </c:dLbl>
            <c:dLbl>
              <c:idx val="14"/>
              <c:numFmt formatCode="0" sourceLinked="0"/>
              <c:spPr>
                <a:noFill/>
                <a:ln w="25400">
                  <a:noFill/>
                </a:ln>
              </c:spPr>
              <c:txPr>
                <a:bodyPr/>
                <a:lstStyle/>
                <a:p>
                  <a:pPr>
                    <a:defRPr sz="8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1-2A20-42FD-95A3-AB37E8CDD4DF}"/>
                </c:ext>
              </c:extLst>
            </c:dLbl>
            <c:dLbl>
              <c:idx val="28"/>
              <c:numFmt formatCode="0" sourceLinked="0"/>
              <c:spPr>
                <a:noFill/>
                <a:ln w="25400">
                  <a:noFill/>
                </a:ln>
              </c:spPr>
              <c:txPr>
                <a:bodyPr/>
                <a:lstStyle/>
                <a:p>
                  <a:pPr>
                    <a:defRPr sz="8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2-2A20-42FD-95A3-AB37E8CDD4DF}"/>
                </c:ext>
              </c:extLst>
            </c:dLbl>
            <c:numFmt formatCode="0" sourceLinked="0"/>
            <c:spPr>
              <a:noFill/>
              <a:ln w="25400">
                <a:noFill/>
              </a:ln>
            </c:spPr>
            <c:txPr>
              <a:bodyPr wrap="square" lIns="38100" tIns="19050" rIns="38100" bIns="19050" anchor="ctr">
                <a:spAutoFit/>
              </a:bodyPr>
              <a:lstStyle/>
              <a:p>
                <a:pPr>
                  <a:defRPr sz="8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dati_5!$A$12:$A$53</c:f>
              <c:strCache>
                <c:ptCount val="42"/>
                <c:pt idx="0">
                  <c:v>visi respondenti (n=1019)</c:v>
                </c:pt>
                <c:pt idx="2">
                  <c:v>vīrieši (n=487)</c:v>
                </c:pt>
                <c:pt idx="3">
                  <c:v>sievietes (n=532)</c:v>
                </c:pt>
                <c:pt idx="5">
                  <c:v>18 - 24 g.v. (n=101)</c:v>
                </c:pt>
                <c:pt idx="6">
                  <c:v>25 - 34 g.v. (n=182)</c:v>
                </c:pt>
                <c:pt idx="7">
                  <c:v>35 - 44 g.v. (n=182)</c:v>
                </c:pt>
                <c:pt idx="8">
                  <c:v>45 - 54 g.v. (n=186)</c:v>
                </c:pt>
                <c:pt idx="9">
                  <c:v>55 - 63 g.v. (n=180)</c:v>
                </c:pt>
                <c:pt idx="10">
                  <c:v>64 g.v. un vairāk (n=188)</c:v>
                </c:pt>
                <c:pt idx="12">
                  <c:v>pamatizglītība (n=93)</c:v>
                </c:pt>
                <c:pt idx="13">
                  <c:v>vidējā izglītība (n=669)</c:v>
                </c:pt>
                <c:pt idx="14">
                  <c:v>augstākā izglītība (n=257)</c:v>
                </c:pt>
                <c:pt idx="16">
                  <c:v>latviešu sarunvaloda ģimenē (n=639)</c:v>
                </c:pt>
                <c:pt idx="17">
                  <c:v>krievu sarunvaloda ģimenē (n=373)</c:v>
                </c:pt>
                <c:pt idx="19">
                  <c:v>LR pilsoņi (n=889)</c:v>
                </c:pt>
                <c:pt idx="20">
                  <c:v>respondenti bez LR pilsonības (n=130)</c:v>
                </c:pt>
                <c:pt idx="22">
                  <c:v>publiskajā sektorā nodarbinātie (n=173)</c:v>
                </c:pt>
                <c:pt idx="23">
                  <c:v>privātajā sektorā nodarbinātie (n=510)</c:v>
                </c:pt>
                <c:pt idx="24">
                  <c:v>nestrādājošie (n=336)</c:v>
                </c:pt>
                <c:pt idx="26">
                  <c:v>zemi ienākumi (n=178)</c:v>
                </c:pt>
                <c:pt idx="27">
                  <c:v>vidēji zemi ienākumi (n=149)</c:v>
                </c:pt>
                <c:pt idx="28">
                  <c:v>vidēji ienākumi (n=160)</c:v>
                </c:pt>
                <c:pt idx="29">
                  <c:v>vidēji augsti ienākumi (n=141)</c:v>
                </c:pt>
                <c:pt idx="30">
                  <c:v>augsti ienākumi (n=163)</c:v>
                </c:pt>
                <c:pt idx="32">
                  <c:v>Rīga (n=334)</c:v>
                </c:pt>
                <c:pt idx="33">
                  <c:v>Pierīga (n=205)</c:v>
                </c:pt>
                <c:pt idx="34">
                  <c:v>Vidzeme (n=102)</c:v>
                </c:pt>
                <c:pt idx="35">
                  <c:v>Kurzeme (n=128)</c:v>
                </c:pt>
                <c:pt idx="36">
                  <c:v>Zemgale (n=114)</c:v>
                </c:pt>
                <c:pt idx="37">
                  <c:v>Latgale (n=136)</c:v>
                </c:pt>
                <c:pt idx="39">
                  <c:v>Rīga (n=334)</c:v>
                </c:pt>
                <c:pt idx="40">
                  <c:v>cita pilsēta (n=343)</c:v>
                </c:pt>
                <c:pt idx="41">
                  <c:v>lauki (n=342)</c:v>
                </c:pt>
              </c:strCache>
            </c:strRef>
          </c:cat>
          <c:val>
            <c:numRef>
              <c:f>dati_5!$F$12:$F$53</c:f>
              <c:numCache>
                <c:formatCode>General</c:formatCode>
                <c:ptCount val="42"/>
                <c:pt idx="0" formatCode="0">
                  <c:v>47</c:v>
                </c:pt>
                <c:pt idx="2" formatCode="0">
                  <c:v>47.6</c:v>
                </c:pt>
                <c:pt idx="3" formatCode="0">
                  <c:v>46.4</c:v>
                </c:pt>
                <c:pt idx="5" formatCode="0">
                  <c:v>56.4</c:v>
                </c:pt>
                <c:pt idx="6" formatCode="0">
                  <c:v>44.5</c:v>
                </c:pt>
                <c:pt idx="7" formatCode="0">
                  <c:v>37.4</c:v>
                </c:pt>
                <c:pt idx="8" formatCode="0">
                  <c:v>47.7</c:v>
                </c:pt>
                <c:pt idx="9" formatCode="0">
                  <c:v>48.9</c:v>
                </c:pt>
                <c:pt idx="10" formatCode="0">
                  <c:v>53.3</c:v>
                </c:pt>
                <c:pt idx="12" formatCode="0">
                  <c:v>71.8</c:v>
                </c:pt>
                <c:pt idx="13" formatCode="0">
                  <c:v>48.4</c:v>
                </c:pt>
                <c:pt idx="14" formatCode="0">
                  <c:v>34.700000000000003</c:v>
                </c:pt>
                <c:pt idx="16" formatCode="0">
                  <c:v>45.4</c:v>
                </c:pt>
                <c:pt idx="17" formatCode="0">
                  <c:v>49.5</c:v>
                </c:pt>
                <c:pt idx="19" formatCode="0">
                  <c:v>45.8</c:v>
                </c:pt>
                <c:pt idx="20" formatCode="0">
                  <c:v>55.4</c:v>
                </c:pt>
                <c:pt idx="22" formatCode="0">
                  <c:v>40.4</c:v>
                </c:pt>
                <c:pt idx="23" formatCode="0">
                  <c:v>42.4</c:v>
                </c:pt>
                <c:pt idx="24" formatCode="0">
                  <c:v>58.2</c:v>
                </c:pt>
                <c:pt idx="26" formatCode="0">
                  <c:v>66.599999999999994</c:v>
                </c:pt>
                <c:pt idx="27" formatCode="0">
                  <c:v>50.7</c:v>
                </c:pt>
                <c:pt idx="28" formatCode="0">
                  <c:v>49.4</c:v>
                </c:pt>
                <c:pt idx="29" formatCode="0">
                  <c:v>31.4</c:v>
                </c:pt>
                <c:pt idx="30" formatCode="0">
                  <c:v>31.3</c:v>
                </c:pt>
                <c:pt idx="32" formatCode="0">
                  <c:v>34</c:v>
                </c:pt>
                <c:pt idx="33" formatCode="0">
                  <c:v>58.6</c:v>
                </c:pt>
                <c:pt idx="34" formatCode="0">
                  <c:v>32.4</c:v>
                </c:pt>
                <c:pt idx="35" formatCode="0">
                  <c:v>60</c:v>
                </c:pt>
                <c:pt idx="36" formatCode="0">
                  <c:v>49.8</c:v>
                </c:pt>
                <c:pt idx="37" formatCode="0">
                  <c:v>57.7</c:v>
                </c:pt>
                <c:pt idx="39" formatCode="0">
                  <c:v>34</c:v>
                </c:pt>
                <c:pt idx="40" formatCode="0">
                  <c:v>58.3</c:v>
                </c:pt>
                <c:pt idx="41" formatCode="0">
                  <c:v>48.6</c:v>
                </c:pt>
              </c:numCache>
            </c:numRef>
          </c:val>
          <c:extLst>
            <c:ext xmlns:c16="http://schemas.microsoft.com/office/drawing/2014/chart" uri="{C3380CC4-5D6E-409C-BE32-E72D297353CC}">
              <c16:uniqueId val="{00000017-17BE-47B9-BA3F-A597417F083D}"/>
            </c:ext>
          </c:extLst>
        </c:ser>
        <c:ser>
          <c:idx val="5"/>
          <c:order val="5"/>
          <c:tx>
            <c:strRef>
              <c:f>dati_5!$G$11</c:f>
              <c:strCache>
                <c:ptCount val="1"/>
                <c:pt idx="0">
                  <c:v>x</c:v>
                </c:pt>
              </c:strCache>
            </c:strRef>
          </c:tx>
          <c:spPr>
            <a:noFill/>
            <a:ln w="25400">
              <a:noFill/>
            </a:ln>
          </c:spPr>
          <c:invertIfNegative val="0"/>
          <c:cat>
            <c:strRef>
              <c:f>dati_5!$A$12:$A$53</c:f>
              <c:strCache>
                <c:ptCount val="42"/>
                <c:pt idx="0">
                  <c:v>visi respondenti (n=1019)</c:v>
                </c:pt>
                <c:pt idx="2">
                  <c:v>vīrieši (n=487)</c:v>
                </c:pt>
                <c:pt idx="3">
                  <c:v>sievietes (n=532)</c:v>
                </c:pt>
                <c:pt idx="5">
                  <c:v>18 - 24 g.v. (n=101)</c:v>
                </c:pt>
                <c:pt idx="6">
                  <c:v>25 - 34 g.v. (n=182)</c:v>
                </c:pt>
                <c:pt idx="7">
                  <c:v>35 - 44 g.v. (n=182)</c:v>
                </c:pt>
                <c:pt idx="8">
                  <c:v>45 - 54 g.v. (n=186)</c:v>
                </c:pt>
                <c:pt idx="9">
                  <c:v>55 - 63 g.v. (n=180)</c:v>
                </c:pt>
                <c:pt idx="10">
                  <c:v>64 g.v. un vairāk (n=188)</c:v>
                </c:pt>
                <c:pt idx="12">
                  <c:v>pamatizglītība (n=93)</c:v>
                </c:pt>
                <c:pt idx="13">
                  <c:v>vidējā izglītība (n=669)</c:v>
                </c:pt>
                <c:pt idx="14">
                  <c:v>augstākā izglītība (n=257)</c:v>
                </c:pt>
                <c:pt idx="16">
                  <c:v>latviešu sarunvaloda ģimenē (n=639)</c:v>
                </c:pt>
                <c:pt idx="17">
                  <c:v>krievu sarunvaloda ģimenē (n=373)</c:v>
                </c:pt>
                <c:pt idx="19">
                  <c:v>LR pilsoņi (n=889)</c:v>
                </c:pt>
                <c:pt idx="20">
                  <c:v>respondenti bez LR pilsonības (n=130)</c:v>
                </c:pt>
                <c:pt idx="22">
                  <c:v>publiskajā sektorā nodarbinātie (n=173)</c:v>
                </c:pt>
                <c:pt idx="23">
                  <c:v>privātajā sektorā nodarbinātie (n=510)</c:v>
                </c:pt>
                <c:pt idx="24">
                  <c:v>nestrādājošie (n=336)</c:v>
                </c:pt>
                <c:pt idx="26">
                  <c:v>zemi ienākumi (n=178)</c:v>
                </c:pt>
                <c:pt idx="27">
                  <c:v>vidēji zemi ienākumi (n=149)</c:v>
                </c:pt>
                <c:pt idx="28">
                  <c:v>vidēji ienākumi (n=160)</c:v>
                </c:pt>
                <c:pt idx="29">
                  <c:v>vidēji augsti ienākumi (n=141)</c:v>
                </c:pt>
                <c:pt idx="30">
                  <c:v>augsti ienākumi (n=163)</c:v>
                </c:pt>
                <c:pt idx="32">
                  <c:v>Rīga (n=334)</c:v>
                </c:pt>
                <c:pt idx="33">
                  <c:v>Pierīga (n=205)</c:v>
                </c:pt>
                <c:pt idx="34">
                  <c:v>Vidzeme (n=102)</c:v>
                </c:pt>
                <c:pt idx="35">
                  <c:v>Kurzeme (n=128)</c:v>
                </c:pt>
                <c:pt idx="36">
                  <c:v>Zemgale (n=114)</c:v>
                </c:pt>
                <c:pt idx="37">
                  <c:v>Latgale (n=136)</c:v>
                </c:pt>
                <c:pt idx="39">
                  <c:v>Rīga (n=334)</c:v>
                </c:pt>
                <c:pt idx="40">
                  <c:v>cita pilsēta (n=343)</c:v>
                </c:pt>
                <c:pt idx="41">
                  <c:v>lauki (n=342)</c:v>
                </c:pt>
              </c:strCache>
            </c:strRef>
          </c:cat>
          <c:val>
            <c:numRef>
              <c:f>dati_5!$G$12:$G$53</c:f>
              <c:numCache>
                <c:formatCode>General</c:formatCode>
                <c:ptCount val="42"/>
                <c:pt idx="0" formatCode="0.0">
                  <c:v>29.799999999999997</c:v>
                </c:pt>
                <c:pt idx="2" formatCode="0.0">
                  <c:v>29.199999999999996</c:v>
                </c:pt>
                <c:pt idx="3" formatCode="0.0">
                  <c:v>30.4</c:v>
                </c:pt>
                <c:pt idx="5" formatCode="0.0">
                  <c:v>20.399999999999999</c:v>
                </c:pt>
                <c:pt idx="6" formatCode="0.0">
                  <c:v>32.299999999999997</c:v>
                </c:pt>
                <c:pt idx="7" formatCode="0.0">
                  <c:v>39.4</c:v>
                </c:pt>
                <c:pt idx="8" formatCode="0.0">
                  <c:v>29.099999999999994</c:v>
                </c:pt>
                <c:pt idx="9" formatCode="0.0">
                  <c:v>27.9</c:v>
                </c:pt>
                <c:pt idx="10" formatCode="0.0">
                  <c:v>23.5</c:v>
                </c:pt>
                <c:pt idx="12" formatCode="0.0">
                  <c:v>5</c:v>
                </c:pt>
                <c:pt idx="13" formatCode="0.0">
                  <c:v>28.4</c:v>
                </c:pt>
                <c:pt idx="14" formatCode="0.0">
                  <c:v>42.099999999999994</c:v>
                </c:pt>
                <c:pt idx="16" formatCode="0.0">
                  <c:v>31.4</c:v>
                </c:pt>
                <c:pt idx="17" formatCode="0.0">
                  <c:v>27.299999999999997</c:v>
                </c:pt>
                <c:pt idx="19" formatCode="0.0">
                  <c:v>31</c:v>
                </c:pt>
                <c:pt idx="20" formatCode="0.0">
                  <c:v>21.4</c:v>
                </c:pt>
                <c:pt idx="22" formatCode="0.0">
                  <c:v>36.4</c:v>
                </c:pt>
                <c:pt idx="23" formatCode="0.0">
                  <c:v>34.4</c:v>
                </c:pt>
                <c:pt idx="24" formatCode="0.0">
                  <c:v>18.599999999999994</c:v>
                </c:pt>
                <c:pt idx="26" formatCode="0.0">
                  <c:v>10.200000000000003</c:v>
                </c:pt>
                <c:pt idx="27" formatCode="0.0">
                  <c:v>26.099999999999994</c:v>
                </c:pt>
                <c:pt idx="28" formatCode="0.0">
                  <c:v>27.4</c:v>
                </c:pt>
                <c:pt idx="29" formatCode="0.0">
                  <c:v>45.4</c:v>
                </c:pt>
                <c:pt idx="30" formatCode="0.0">
                  <c:v>45.5</c:v>
                </c:pt>
                <c:pt idx="32" formatCode="0.0">
                  <c:v>42.8</c:v>
                </c:pt>
                <c:pt idx="33" formatCode="0.0">
                  <c:v>18.199999999999996</c:v>
                </c:pt>
                <c:pt idx="34" formatCode="0.0">
                  <c:v>44.4</c:v>
                </c:pt>
                <c:pt idx="35" formatCode="0.0">
                  <c:v>16.799999999999997</c:v>
                </c:pt>
                <c:pt idx="36" formatCode="0.0">
                  <c:v>27</c:v>
                </c:pt>
                <c:pt idx="37" formatCode="0.0">
                  <c:v>19.099999999999994</c:v>
                </c:pt>
                <c:pt idx="39" formatCode="0.0">
                  <c:v>42.8</c:v>
                </c:pt>
                <c:pt idx="40" formatCode="0.0">
                  <c:v>18.5</c:v>
                </c:pt>
                <c:pt idx="41" formatCode="0.0">
                  <c:v>28.199999999999996</c:v>
                </c:pt>
              </c:numCache>
            </c:numRef>
          </c:val>
          <c:extLst>
            <c:ext xmlns:c16="http://schemas.microsoft.com/office/drawing/2014/chart" uri="{C3380CC4-5D6E-409C-BE32-E72D297353CC}">
              <c16:uniqueId val="{00000018-17BE-47B9-BA3F-A597417F083D}"/>
            </c:ext>
          </c:extLst>
        </c:ser>
        <c:ser>
          <c:idx val="6"/>
          <c:order val="6"/>
          <c:tx>
            <c:strRef>
              <c:f>dati_5!$H$11</c:f>
              <c:strCache>
                <c:ptCount val="1"/>
                <c:pt idx="0">
                  <c:v>Grūti pateikt</c:v>
                </c:pt>
              </c:strCache>
            </c:strRef>
          </c:tx>
          <c:spPr>
            <a:solidFill>
              <a:schemeClr val="bg1">
                <a:lumMod val="85000"/>
              </a:schemeClr>
            </a:solidFill>
            <a:ln w="25400">
              <a:noFill/>
            </a:ln>
          </c:spPr>
          <c:invertIfNegative val="0"/>
          <c:dLbls>
            <c:numFmt formatCode="0" sourceLinked="0"/>
            <c:spPr>
              <a:noFill/>
              <a:ln w="25400">
                <a:noFill/>
              </a:ln>
            </c:spPr>
            <c:txPr>
              <a:bodyPr/>
              <a:lstStyle/>
              <a:p>
                <a:pPr>
                  <a:defRPr sz="8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dati_5!$A$12:$A$53</c:f>
              <c:strCache>
                <c:ptCount val="42"/>
                <c:pt idx="0">
                  <c:v>visi respondenti (n=1019)</c:v>
                </c:pt>
                <c:pt idx="2">
                  <c:v>vīrieši (n=487)</c:v>
                </c:pt>
                <c:pt idx="3">
                  <c:v>sievietes (n=532)</c:v>
                </c:pt>
                <c:pt idx="5">
                  <c:v>18 - 24 g.v. (n=101)</c:v>
                </c:pt>
                <c:pt idx="6">
                  <c:v>25 - 34 g.v. (n=182)</c:v>
                </c:pt>
                <c:pt idx="7">
                  <c:v>35 - 44 g.v. (n=182)</c:v>
                </c:pt>
                <c:pt idx="8">
                  <c:v>45 - 54 g.v. (n=186)</c:v>
                </c:pt>
                <c:pt idx="9">
                  <c:v>55 - 63 g.v. (n=180)</c:v>
                </c:pt>
                <c:pt idx="10">
                  <c:v>64 g.v. un vairāk (n=188)</c:v>
                </c:pt>
                <c:pt idx="12">
                  <c:v>pamatizglītība (n=93)</c:v>
                </c:pt>
                <c:pt idx="13">
                  <c:v>vidējā izglītība (n=669)</c:v>
                </c:pt>
                <c:pt idx="14">
                  <c:v>augstākā izglītība (n=257)</c:v>
                </c:pt>
                <c:pt idx="16">
                  <c:v>latviešu sarunvaloda ģimenē (n=639)</c:v>
                </c:pt>
                <c:pt idx="17">
                  <c:v>krievu sarunvaloda ģimenē (n=373)</c:v>
                </c:pt>
                <c:pt idx="19">
                  <c:v>LR pilsoņi (n=889)</c:v>
                </c:pt>
                <c:pt idx="20">
                  <c:v>respondenti bez LR pilsonības (n=130)</c:v>
                </c:pt>
                <c:pt idx="22">
                  <c:v>publiskajā sektorā nodarbinātie (n=173)</c:v>
                </c:pt>
                <c:pt idx="23">
                  <c:v>privātajā sektorā nodarbinātie (n=510)</c:v>
                </c:pt>
                <c:pt idx="24">
                  <c:v>nestrādājošie (n=336)</c:v>
                </c:pt>
                <c:pt idx="26">
                  <c:v>zemi ienākumi (n=178)</c:v>
                </c:pt>
                <c:pt idx="27">
                  <c:v>vidēji zemi ienākumi (n=149)</c:v>
                </c:pt>
                <c:pt idx="28">
                  <c:v>vidēji ienākumi (n=160)</c:v>
                </c:pt>
                <c:pt idx="29">
                  <c:v>vidēji augsti ienākumi (n=141)</c:v>
                </c:pt>
                <c:pt idx="30">
                  <c:v>augsti ienākumi (n=163)</c:v>
                </c:pt>
                <c:pt idx="32">
                  <c:v>Rīga (n=334)</c:v>
                </c:pt>
                <c:pt idx="33">
                  <c:v>Pierīga (n=205)</c:v>
                </c:pt>
                <c:pt idx="34">
                  <c:v>Vidzeme (n=102)</c:v>
                </c:pt>
                <c:pt idx="35">
                  <c:v>Kurzeme (n=128)</c:v>
                </c:pt>
                <c:pt idx="36">
                  <c:v>Zemgale (n=114)</c:v>
                </c:pt>
                <c:pt idx="37">
                  <c:v>Latgale (n=136)</c:v>
                </c:pt>
                <c:pt idx="39">
                  <c:v>Rīga (n=334)</c:v>
                </c:pt>
                <c:pt idx="40">
                  <c:v>cita pilsēta (n=343)</c:v>
                </c:pt>
                <c:pt idx="41">
                  <c:v>lauki (n=342)</c:v>
                </c:pt>
              </c:strCache>
            </c:strRef>
          </c:cat>
          <c:val>
            <c:numRef>
              <c:f>dati_5!$H$12:$H$53</c:f>
              <c:numCache>
                <c:formatCode>General</c:formatCode>
                <c:ptCount val="42"/>
                <c:pt idx="0" formatCode="0">
                  <c:v>13.8</c:v>
                </c:pt>
                <c:pt idx="2" formatCode="0">
                  <c:v>13.3</c:v>
                </c:pt>
                <c:pt idx="3" formatCode="0">
                  <c:v>14.2</c:v>
                </c:pt>
                <c:pt idx="5" formatCode="0">
                  <c:v>12.8</c:v>
                </c:pt>
                <c:pt idx="6" formatCode="0">
                  <c:v>11.6</c:v>
                </c:pt>
                <c:pt idx="7" formatCode="0">
                  <c:v>15.5</c:v>
                </c:pt>
                <c:pt idx="8" formatCode="0">
                  <c:v>15.6</c:v>
                </c:pt>
                <c:pt idx="9" formatCode="0">
                  <c:v>13.9</c:v>
                </c:pt>
                <c:pt idx="10" formatCode="0">
                  <c:v>12.2</c:v>
                </c:pt>
                <c:pt idx="12" formatCode="0">
                  <c:v>6.1</c:v>
                </c:pt>
                <c:pt idx="13" formatCode="0">
                  <c:v>16.600000000000001</c:v>
                </c:pt>
                <c:pt idx="14" formatCode="0">
                  <c:v>9.3000000000000007</c:v>
                </c:pt>
                <c:pt idx="16" formatCode="0">
                  <c:v>10.8</c:v>
                </c:pt>
                <c:pt idx="17" formatCode="0">
                  <c:v>18.7</c:v>
                </c:pt>
                <c:pt idx="19" formatCode="0">
                  <c:v>12.2</c:v>
                </c:pt>
                <c:pt idx="20" formatCode="0">
                  <c:v>24.7</c:v>
                </c:pt>
                <c:pt idx="22" formatCode="0">
                  <c:v>17.5</c:v>
                </c:pt>
                <c:pt idx="23" formatCode="0">
                  <c:v>14.4</c:v>
                </c:pt>
                <c:pt idx="24" formatCode="0">
                  <c:v>10.8</c:v>
                </c:pt>
                <c:pt idx="26" formatCode="0">
                  <c:v>6.1</c:v>
                </c:pt>
                <c:pt idx="27" formatCode="0">
                  <c:v>11.8</c:v>
                </c:pt>
                <c:pt idx="28" formatCode="0">
                  <c:v>15.4</c:v>
                </c:pt>
                <c:pt idx="29" formatCode="0">
                  <c:v>21.9</c:v>
                </c:pt>
                <c:pt idx="30" formatCode="0">
                  <c:v>11.8</c:v>
                </c:pt>
                <c:pt idx="32" formatCode="0">
                  <c:v>21.6</c:v>
                </c:pt>
                <c:pt idx="33" formatCode="0">
                  <c:v>7.9</c:v>
                </c:pt>
                <c:pt idx="34" formatCode="0">
                  <c:v>3.7</c:v>
                </c:pt>
                <c:pt idx="35" formatCode="0">
                  <c:v>13</c:v>
                </c:pt>
                <c:pt idx="36" formatCode="0">
                  <c:v>9</c:v>
                </c:pt>
                <c:pt idx="37" formatCode="0">
                  <c:v>15</c:v>
                </c:pt>
                <c:pt idx="39" formatCode="0">
                  <c:v>21.6</c:v>
                </c:pt>
                <c:pt idx="40" formatCode="0">
                  <c:v>12.2</c:v>
                </c:pt>
                <c:pt idx="41" formatCode="0">
                  <c:v>7.6</c:v>
                </c:pt>
              </c:numCache>
            </c:numRef>
          </c:val>
          <c:extLst>
            <c:ext xmlns:c16="http://schemas.microsoft.com/office/drawing/2014/chart" uri="{C3380CC4-5D6E-409C-BE32-E72D297353CC}">
              <c16:uniqueId val="{00000019-17BE-47B9-BA3F-A597417F083D}"/>
            </c:ext>
          </c:extLst>
        </c:ser>
        <c:dLbls>
          <c:showLegendKey val="0"/>
          <c:showVal val="0"/>
          <c:showCatName val="0"/>
          <c:showSerName val="0"/>
          <c:showPercent val="0"/>
          <c:showBubbleSize val="0"/>
        </c:dLbls>
        <c:gapWidth val="25"/>
        <c:overlap val="100"/>
        <c:axId val="151354368"/>
        <c:axId val="151364736"/>
      </c:barChart>
      <c:catAx>
        <c:axId val="151354368"/>
        <c:scaling>
          <c:orientation val="maxMin"/>
        </c:scaling>
        <c:delete val="0"/>
        <c:axPos val="l"/>
        <c:title>
          <c:tx>
            <c:rich>
              <a:bodyPr rot="0" vert="horz"/>
              <a:lstStyle/>
              <a:p>
                <a:pPr algn="ctr">
                  <a:defRPr sz="800" b="0" i="0" u="none" strike="noStrike" baseline="0">
                    <a:solidFill>
                      <a:srgbClr val="000000"/>
                    </a:solidFill>
                    <a:latin typeface="Arial"/>
                    <a:ea typeface="Arial"/>
                    <a:cs typeface="Arial"/>
                  </a:defRPr>
                </a:pPr>
                <a:r>
                  <a:rPr lang="lv-LV"/>
                  <a:t>%</a:t>
                </a:r>
              </a:p>
            </c:rich>
          </c:tx>
          <c:layout>
            <c:manualLayout>
              <c:xMode val="edge"/>
              <c:yMode val="edge"/>
              <c:x val="2.527994206369994E-3"/>
              <c:y val="3.5040046055488785E-2"/>
            </c:manualLayout>
          </c:layout>
          <c:overlay val="0"/>
          <c:spPr>
            <a:solidFill>
              <a:srgbClr val="FFFFFF"/>
            </a:solidFill>
            <a:ln w="3175">
              <a:solidFill>
                <a:srgbClr val="000000"/>
              </a:solidFill>
              <a:prstDash val="solid"/>
            </a:ln>
            <a:effectLst>
              <a:outerShdw dist="35921" dir="2700000" algn="br">
                <a:srgbClr val="000000"/>
              </a:outerShdw>
            </a:effectLst>
          </c:spPr>
        </c:title>
        <c:numFmt formatCode="General" sourceLinked="1"/>
        <c:majorTickMark val="out"/>
        <c:minorTickMark val="none"/>
        <c:tickLblPos val="nextTo"/>
        <c:spPr>
          <a:ln w="3175">
            <a:solidFill>
              <a:srgbClr val="000000"/>
            </a:solidFill>
            <a:prstDash val="solid"/>
          </a:ln>
        </c:spPr>
        <c:txPr>
          <a:bodyPr rot="0" vert="horz"/>
          <a:lstStyle/>
          <a:p>
            <a:pPr>
              <a:defRPr sz="800" b="0" i="0" u="none" strike="noStrike" baseline="0">
                <a:solidFill>
                  <a:srgbClr val="000000"/>
                </a:solidFill>
                <a:latin typeface="Arial"/>
                <a:ea typeface="Arial"/>
                <a:cs typeface="Arial"/>
              </a:defRPr>
            </a:pPr>
            <a:endParaRPr lang="lv-LV"/>
          </a:p>
        </c:txPr>
        <c:crossAx val="151364736"/>
        <c:crosses val="autoZero"/>
        <c:auto val="1"/>
        <c:lblAlgn val="ctr"/>
        <c:lblOffset val="100"/>
        <c:tickLblSkip val="1"/>
        <c:tickMarkSkip val="1"/>
        <c:noMultiLvlLbl val="0"/>
      </c:catAx>
      <c:valAx>
        <c:axId val="151364736"/>
        <c:scaling>
          <c:orientation val="minMax"/>
          <c:max val="177"/>
          <c:min val="0"/>
        </c:scaling>
        <c:delete val="1"/>
        <c:axPos val="b"/>
        <c:numFmt formatCode="0" sourceLinked="1"/>
        <c:majorTickMark val="out"/>
        <c:minorTickMark val="none"/>
        <c:tickLblPos val="nextTo"/>
        <c:crossAx val="151354368"/>
        <c:crosses val="max"/>
        <c:crossBetween val="between"/>
        <c:majorUnit val="50"/>
      </c:valAx>
      <c:spPr>
        <a:noFill/>
        <a:ln w="25400">
          <a:noFill/>
        </a:ln>
      </c:spPr>
    </c:plotArea>
    <c:legend>
      <c:legendPos val="r"/>
      <c:legendEntry>
        <c:idx val="1"/>
        <c:delete val="1"/>
      </c:legendEntry>
      <c:legendEntry>
        <c:idx val="3"/>
        <c:delete val="1"/>
      </c:legendEntry>
      <c:legendEntry>
        <c:idx val="5"/>
        <c:delete val="1"/>
      </c:legendEntry>
      <c:layout>
        <c:manualLayout>
          <c:xMode val="edge"/>
          <c:yMode val="edge"/>
          <c:x val="0.18210976774008236"/>
          <c:y val="6.8028877781867595E-3"/>
          <c:w val="0.81789023225991753"/>
          <c:h val="4.4978997218154633E-2"/>
        </c:manualLayout>
      </c:layout>
      <c:overlay val="0"/>
      <c:spPr>
        <a:noFill/>
        <a:ln w="25400">
          <a:noFill/>
        </a:ln>
      </c:spPr>
      <c:txPr>
        <a:bodyPr/>
        <a:lstStyle/>
        <a:p>
          <a:pPr>
            <a:defRPr sz="800" b="0" i="0" u="none" strike="noStrike" baseline="0">
              <a:solidFill>
                <a:srgbClr val="000000"/>
              </a:solidFill>
              <a:latin typeface="Arial"/>
              <a:ea typeface="Arial"/>
              <a:cs typeface="Arial"/>
            </a:defRPr>
          </a:pPr>
          <a:endParaRPr lang="lv-LV"/>
        </a:p>
      </c:txPr>
    </c:legend>
    <c:plotVisOnly val="1"/>
    <c:dispBlanksAs val="gap"/>
    <c:showDLblsOverMax val="0"/>
  </c:chart>
  <c:spPr>
    <a:noFill/>
    <a:ln w="6350">
      <a:noFill/>
    </a:ln>
  </c:spPr>
  <c:txPr>
    <a:bodyPr/>
    <a:lstStyle/>
    <a:p>
      <a:pPr>
        <a:defRPr sz="8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37620200485337807"/>
          <c:y val="0.14409765399084537"/>
          <c:w val="0.25984477187571248"/>
          <c:h val="0.6378682819752759"/>
        </c:manualLayout>
      </c:layout>
      <c:pieChart>
        <c:varyColors val="1"/>
        <c:ser>
          <c:idx val="0"/>
          <c:order val="0"/>
          <c:spPr>
            <a:ln w="12700">
              <a:solidFill>
                <a:srgbClr val="000000"/>
              </a:solidFill>
              <a:prstDash val="solid"/>
            </a:ln>
          </c:spPr>
          <c:explosion val="3"/>
          <c:dPt>
            <c:idx val="0"/>
            <c:bubble3D val="0"/>
            <c:spPr>
              <a:solidFill>
                <a:srgbClr val="A19B1B"/>
              </a:solidFill>
              <a:ln w="25400">
                <a:noFill/>
              </a:ln>
            </c:spPr>
            <c:extLst>
              <c:ext xmlns:c16="http://schemas.microsoft.com/office/drawing/2014/chart" uri="{C3380CC4-5D6E-409C-BE32-E72D297353CC}">
                <c16:uniqueId val="{00000001-F9E7-4D88-81A7-DC2B99D98F85}"/>
              </c:ext>
            </c:extLst>
          </c:dPt>
          <c:dPt>
            <c:idx val="1"/>
            <c:bubble3D val="0"/>
            <c:spPr>
              <a:solidFill>
                <a:srgbClr val="E3DC53"/>
              </a:solidFill>
              <a:ln w="25400">
                <a:noFill/>
              </a:ln>
            </c:spPr>
            <c:extLst>
              <c:ext xmlns:c16="http://schemas.microsoft.com/office/drawing/2014/chart" uri="{C3380CC4-5D6E-409C-BE32-E72D297353CC}">
                <c16:uniqueId val="{00000003-F9E7-4D88-81A7-DC2B99D98F85}"/>
              </c:ext>
            </c:extLst>
          </c:dPt>
          <c:dPt>
            <c:idx val="2"/>
            <c:bubble3D val="0"/>
            <c:spPr>
              <a:solidFill>
                <a:srgbClr val="CD8DB3"/>
              </a:solidFill>
              <a:ln w="25400">
                <a:noFill/>
              </a:ln>
            </c:spPr>
            <c:extLst>
              <c:ext xmlns:c16="http://schemas.microsoft.com/office/drawing/2014/chart" uri="{C3380CC4-5D6E-409C-BE32-E72D297353CC}">
                <c16:uniqueId val="{00000005-F9E7-4D88-81A7-DC2B99D98F85}"/>
              </c:ext>
            </c:extLst>
          </c:dPt>
          <c:dPt>
            <c:idx val="3"/>
            <c:bubble3D val="0"/>
            <c:spPr>
              <a:solidFill>
                <a:srgbClr val="883C69"/>
              </a:solidFill>
              <a:ln w="25400">
                <a:noFill/>
              </a:ln>
            </c:spPr>
            <c:extLst>
              <c:ext xmlns:c16="http://schemas.microsoft.com/office/drawing/2014/chart" uri="{C3380CC4-5D6E-409C-BE32-E72D297353CC}">
                <c16:uniqueId val="{00000007-F9E7-4D88-81A7-DC2B99D98F85}"/>
              </c:ext>
            </c:extLst>
          </c:dPt>
          <c:dPt>
            <c:idx val="4"/>
            <c:bubble3D val="0"/>
            <c:spPr>
              <a:solidFill>
                <a:schemeClr val="bg1">
                  <a:lumMod val="85000"/>
                </a:schemeClr>
              </a:solidFill>
              <a:ln w="25400">
                <a:noFill/>
              </a:ln>
            </c:spPr>
            <c:extLst>
              <c:ext xmlns:c16="http://schemas.microsoft.com/office/drawing/2014/chart" uri="{C3380CC4-5D6E-409C-BE32-E72D297353CC}">
                <c16:uniqueId val="{00000009-F9E7-4D88-81A7-DC2B99D98F85}"/>
              </c:ext>
            </c:extLst>
          </c:dPt>
          <c:dPt>
            <c:idx val="5"/>
            <c:bubble3D val="0"/>
            <c:spPr>
              <a:solidFill>
                <a:schemeClr val="bg1">
                  <a:lumMod val="85000"/>
                </a:schemeClr>
              </a:solidFill>
              <a:ln w="12700">
                <a:noFill/>
                <a:prstDash val="solid"/>
              </a:ln>
            </c:spPr>
            <c:extLst>
              <c:ext xmlns:c16="http://schemas.microsoft.com/office/drawing/2014/chart" uri="{C3380CC4-5D6E-409C-BE32-E72D297353CC}">
                <c16:uniqueId val="{0000000B-F9E7-4D88-81A7-DC2B99D98F85}"/>
              </c:ext>
            </c:extLst>
          </c:dPt>
          <c:dLbls>
            <c:dLbl>
              <c:idx val="0"/>
              <c:layout>
                <c:manualLayout>
                  <c:x val="-7.1312143439283176E-3"/>
                  <c:y val="-4.578754578754579E-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F9E7-4D88-81A7-DC2B99D98F85}"/>
                </c:ext>
              </c:extLst>
            </c:dLbl>
            <c:dLbl>
              <c:idx val="1"/>
              <c:layout>
                <c:manualLayout>
                  <c:x val="4.6134994410697199E-3"/>
                  <c:y val="0"/>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F9E7-4D88-81A7-DC2B99D98F85}"/>
                </c:ext>
              </c:extLst>
            </c:dLbl>
            <c:dLbl>
              <c:idx val="2"/>
              <c:layout>
                <c:manualLayout>
                  <c:x val="8.1500394663380268E-3"/>
                  <c:y val="1.8026592829742435E-7"/>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F9E7-4D88-81A7-DC2B99D98F85}"/>
                </c:ext>
              </c:extLst>
            </c:dLbl>
            <c:dLbl>
              <c:idx val="3"/>
              <c:layout>
                <c:manualLayout>
                  <c:x val="1.0187449062754686E-2"/>
                  <c:y val="-4.578754578754579E-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F9E7-4D88-81A7-DC2B99D98F85}"/>
                </c:ext>
              </c:extLst>
            </c:dLbl>
            <c:dLbl>
              <c:idx val="4"/>
              <c:layout>
                <c:manualLayout>
                  <c:x val="-4.137607831190937E-2"/>
                  <c:y val="4.907461262474104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F9E7-4D88-81A7-DC2B99D98F85}"/>
                </c:ext>
              </c:extLst>
            </c:dLbl>
            <c:numFmt formatCode="0%" sourceLinked="0"/>
            <c:spPr>
              <a:noFill/>
              <a:ln w="25400">
                <a:noFill/>
              </a:ln>
            </c:spPr>
            <c:txPr>
              <a:bodyPr/>
              <a:lstStyle/>
              <a:p>
                <a:pPr>
                  <a:defRPr sz="1100" b="0" i="0" u="none" strike="noStrike" baseline="0">
                    <a:solidFill>
                      <a:srgbClr val="000000"/>
                    </a:solidFill>
                    <a:latin typeface="Arial"/>
                    <a:ea typeface="Arial"/>
                    <a:cs typeface="Arial"/>
                  </a:defRPr>
                </a:pPr>
                <a:endParaRPr lang="lv-LV"/>
              </a:p>
            </c:txPr>
            <c:dLblPos val="outEnd"/>
            <c:showLegendKey val="0"/>
            <c:showVal val="0"/>
            <c:showCatName val="1"/>
            <c:showSerName val="0"/>
            <c:showPercent val="1"/>
            <c:showBubbleSize val="0"/>
            <c:showLeaderLines val="0"/>
            <c:extLst>
              <c:ext xmlns:c15="http://schemas.microsoft.com/office/drawing/2012/chart" uri="{CE6537A1-D6FC-4f65-9D91-7224C49458BB}"/>
            </c:extLst>
          </c:dLbls>
          <c:cat>
            <c:strRef>
              <c:f>dati_5!$A$60:$A$64</c:f>
              <c:strCache>
                <c:ptCount val="5"/>
                <c:pt idx="0">
                  <c:v>Ļoti noderīgi</c:v>
                </c:pt>
                <c:pt idx="1">
                  <c:v>Drīzāk noderīgi</c:v>
                </c:pt>
                <c:pt idx="2">
                  <c:v>Drīzāk nenoderīgi</c:v>
                </c:pt>
                <c:pt idx="3">
                  <c:v>Pilnīgi nenoderīgi</c:v>
                </c:pt>
                <c:pt idx="4">
                  <c:v>Grūti pateikt</c:v>
                </c:pt>
              </c:strCache>
            </c:strRef>
          </c:cat>
          <c:val>
            <c:numRef>
              <c:f>dati_5!$B$60:$B$64</c:f>
              <c:numCache>
                <c:formatCode>0.0</c:formatCode>
                <c:ptCount val="5"/>
                <c:pt idx="0">
                  <c:v>35</c:v>
                </c:pt>
                <c:pt idx="1">
                  <c:v>49</c:v>
                </c:pt>
                <c:pt idx="2">
                  <c:v>9.4</c:v>
                </c:pt>
                <c:pt idx="3">
                  <c:v>2.9</c:v>
                </c:pt>
                <c:pt idx="4">
                  <c:v>3.8</c:v>
                </c:pt>
              </c:numCache>
            </c:numRef>
          </c:val>
          <c:extLst>
            <c:ext xmlns:c16="http://schemas.microsoft.com/office/drawing/2014/chart" uri="{C3380CC4-5D6E-409C-BE32-E72D297353CC}">
              <c16:uniqueId val="{0000000C-F9E7-4D88-81A7-DC2B99D98F85}"/>
            </c:ext>
          </c:extLst>
        </c:ser>
        <c:dLbls>
          <c:showLegendKey val="0"/>
          <c:showVal val="0"/>
          <c:showCatName val="0"/>
          <c:showSerName val="0"/>
          <c:showPercent val="0"/>
          <c:showBubbleSize val="0"/>
          <c:showLeaderLines val="0"/>
        </c:dLbls>
        <c:firstSliceAng val="152"/>
      </c:pieChart>
      <c:spPr>
        <a:noFill/>
        <a:ln w="25400">
          <a:noFill/>
        </a:ln>
      </c:spPr>
    </c:plotArea>
    <c:plotVisOnly val="1"/>
    <c:dispBlanksAs val="zero"/>
    <c:showDLblsOverMax val="0"/>
  </c:chart>
  <c:spPr>
    <a:noFill/>
    <a:ln w="6350">
      <a:noFill/>
    </a:ln>
  </c:spPr>
  <c:txPr>
    <a:bodyPr/>
    <a:lstStyle/>
    <a:p>
      <a:pPr>
        <a:defRPr sz="8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1380899321177199"/>
          <c:y val="5.7643298619930575E-2"/>
          <c:w val="0.78619100678822806"/>
          <c:h val="0.88932972581687697"/>
        </c:manualLayout>
      </c:layout>
      <c:barChart>
        <c:barDir val="bar"/>
        <c:grouping val="stacked"/>
        <c:varyColors val="0"/>
        <c:ser>
          <c:idx val="0"/>
          <c:order val="0"/>
          <c:tx>
            <c:strRef>
              <c:f>dati_5!$B$66</c:f>
              <c:strCache>
                <c:ptCount val="1"/>
                <c:pt idx="0">
                  <c:v>x</c:v>
                </c:pt>
              </c:strCache>
            </c:strRef>
          </c:tx>
          <c:spPr>
            <a:noFill/>
            <a:ln w="25400">
              <a:noFill/>
            </a:ln>
          </c:spPr>
          <c:invertIfNegative val="0"/>
          <c:cat>
            <c:strRef>
              <c:f>dati_5!$A$67:$A$108</c:f>
              <c:strCache>
                <c:ptCount val="42"/>
                <c:pt idx="0">
                  <c:v>visi respondenti (n=397)</c:v>
                </c:pt>
                <c:pt idx="2">
                  <c:v>vīrieši (n=189)</c:v>
                </c:pt>
                <c:pt idx="3">
                  <c:v>sievietes (n=208)</c:v>
                </c:pt>
                <c:pt idx="5">
                  <c:v>18 - 24 g.v. (n=31)</c:v>
                </c:pt>
                <c:pt idx="6">
                  <c:v>25 - 34 g.v. (n=80)</c:v>
                </c:pt>
                <c:pt idx="7">
                  <c:v>35 - 44 g.v. (n=86)</c:v>
                </c:pt>
                <c:pt idx="8">
                  <c:v>45 - 54 g.v. (n=68)</c:v>
                </c:pt>
                <c:pt idx="9">
                  <c:v>55 - 63 g.v. (n=67)</c:v>
                </c:pt>
                <c:pt idx="10">
                  <c:v>64 g.v. un vairāk (n=65)</c:v>
                </c:pt>
                <c:pt idx="12">
                  <c:v>pamatizglītība (n=20)</c:v>
                </c:pt>
                <c:pt idx="13">
                  <c:v>vidējā izglītība (n=234)</c:v>
                </c:pt>
                <c:pt idx="14">
                  <c:v>augstākā izglītība (n=143)</c:v>
                </c:pt>
                <c:pt idx="16">
                  <c:v>latviešu sarunvaloda ģimenē (n=277)</c:v>
                </c:pt>
                <c:pt idx="17">
                  <c:v>krievu sarunvaloda ģimenē (n=118)</c:v>
                </c:pt>
                <c:pt idx="19">
                  <c:v>LR pilsoņi (n=371)</c:v>
                </c:pt>
                <c:pt idx="20">
                  <c:v>respondenti bez LR pilsonības (n=26)</c:v>
                </c:pt>
                <c:pt idx="22">
                  <c:v>publiskajā sektorā nodarbinātie (n=72)</c:v>
                </c:pt>
                <c:pt idx="23">
                  <c:v>privātajā sektorā nodarbinātie (n=221)</c:v>
                </c:pt>
                <c:pt idx="24">
                  <c:v>nestrādājošie (n=104)</c:v>
                </c:pt>
                <c:pt idx="26">
                  <c:v>zemi ienākumi (n=49)</c:v>
                </c:pt>
                <c:pt idx="27">
                  <c:v>vidēji zemi ienākumi (n=55)</c:v>
                </c:pt>
                <c:pt idx="28">
                  <c:v>vidēji ienākumi (n=56)</c:v>
                </c:pt>
                <c:pt idx="29">
                  <c:v>vidēji augsti ienākumi (n=66)</c:v>
                </c:pt>
                <c:pt idx="30">
                  <c:v>augsti ienākumi (n=92)</c:v>
                </c:pt>
                <c:pt idx="32">
                  <c:v>Rīga (n=146)</c:v>
                </c:pt>
                <c:pt idx="33">
                  <c:v>Pierīga (n=68)</c:v>
                </c:pt>
                <c:pt idx="34">
                  <c:v>Vidzeme (n=65)</c:v>
                </c:pt>
                <c:pt idx="35">
                  <c:v>Kurzeme (n=34)</c:v>
                </c:pt>
                <c:pt idx="36">
                  <c:v>Zemgale (n=47)</c:v>
                </c:pt>
                <c:pt idx="37">
                  <c:v>Latgale (n=37)</c:v>
                </c:pt>
                <c:pt idx="39">
                  <c:v>Rīga (n=146)</c:v>
                </c:pt>
                <c:pt idx="40">
                  <c:v>cita pilsēta (n=102)</c:v>
                </c:pt>
                <c:pt idx="41">
                  <c:v>lauki (n=149)</c:v>
                </c:pt>
              </c:strCache>
            </c:strRef>
          </c:cat>
          <c:val>
            <c:numRef>
              <c:f>dati_5!$B$67:$B$108</c:f>
              <c:numCache>
                <c:formatCode>General</c:formatCode>
                <c:ptCount val="42"/>
                <c:pt idx="0" formatCode="0.0">
                  <c:v>11.699999999999989</c:v>
                </c:pt>
                <c:pt idx="2" formatCode="0.0">
                  <c:v>12.29999999999999</c:v>
                </c:pt>
                <c:pt idx="3" formatCode="0.0">
                  <c:v>11.299999999999983</c:v>
                </c:pt>
                <c:pt idx="5" formatCode="0.0">
                  <c:v>5.5999999999999872</c:v>
                </c:pt>
                <c:pt idx="6" formatCode="0.0">
                  <c:v>14.399999999999984</c:v>
                </c:pt>
                <c:pt idx="7" formatCode="0.0">
                  <c:v>14.29999999999999</c:v>
                </c:pt>
                <c:pt idx="8" formatCode="0.0">
                  <c:v>13.29999999999999</c:v>
                </c:pt>
                <c:pt idx="9" formatCode="0.0">
                  <c:v>13.499999999999986</c:v>
                </c:pt>
                <c:pt idx="10" formatCode="0.0">
                  <c:v>3.1999999999999886</c:v>
                </c:pt>
                <c:pt idx="12" formatCode="0.0">
                  <c:v>26.099999999999994</c:v>
                </c:pt>
                <c:pt idx="13" formatCode="0.0">
                  <c:v>12.099999999999987</c:v>
                </c:pt>
                <c:pt idx="14" formatCode="0.0">
                  <c:v>9.1999999999999886</c:v>
                </c:pt>
                <c:pt idx="16" formatCode="0.0">
                  <c:v>11.699999999999989</c:v>
                </c:pt>
                <c:pt idx="17" formatCode="0.0">
                  <c:v>11.399999999999991</c:v>
                </c:pt>
                <c:pt idx="19" formatCode="0.0">
                  <c:v>10.999999999999986</c:v>
                </c:pt>
                <c:pt idx="20" formatCode="0.0">
                  <c:v>23.099999999999987</c:v>
                </c:pt>
                <c:pt idx="22" formatCode="0.0">
                  <c:v>15.199999999999989</c:v>
                </c:pt>
                <c:pt idx="23" formatCode="0.0">
                  <c:v>11.699999999999989</c:v>
                </c:pt>
                <c:pt idx="24" formatCode="0.0">
                  <c:v>9.2999999999999901</c:v>
                </c:pt>
                <c:pt idx="26" formatCode="0.0">
                  <c:v>11.79999999999999</c:v>
                </c:pt>
                <c:pt idx="27" formatCode="0.0">
                  <c:v>6.7999999999999901</c:v>
                </c:pt>
                <c:pt idx="28" formatCode="0.0">
                  <c:v>8.1999999999999886</c:v>
                </c:pt>
                <c:pt idx="29" formatCode="0.0">
                  <c:v>3.5999999999999872</c:v>
                </c:pt>
                <c:pt idx="30" formatCode="0.0">
                  <c:v>21.099999999999994</c:v>
                </c:pt>
                <c:pt idx="32" formatCode="0.0">
                  <c:v>11.599999999999994</c:v>
                </c:pt>
                <c:pt idx="33" formatCode="0.0">
                  <c:v>14.099999999999987</c:v>
                </c:pt>
                <c:pt idx="34" formatCode="0.0">
                  <c:v>6.2999999999999901</c:v>
                </c:pt>
                <c:pt idx="35" formatCode="0.0">
                  <c:v>31.999999999999993</c:v>
                </c:pt>
                <c:pt idx="36" formatCode="0.0">
                  <c:v>8</c:v>
                </c:pt>
                <c:pt idx="37" formatCode="0.0">
                  <c:v>3.5999999999999872</c:v>
                </c:pt>
                <c:pt idx="39" formatCode="0.0">
                  <c:v>11.599999999999994</c:v>
                </c:pt>
                <c:pt idx="40" formatCode="0.0">
                  <c:v>17.499999999999993</c:v>
                </c:pt>
                <c:pt idx="41" formatCode="0.0">
                  <c:v>7.9999999999999929</c:v>
                </c:pt>
              </c:numCache>
            </c:numRef>
          </c:val>
          <c:extLst>
            <c:ext xmlns:c16="http://schemas.microsoft.com/office/drawing/2014/chart" uri="{C3380CC4-5D6E-409C-BE32-E72D297353CC}">
              <c16:uniqueId val="{00000000-1250-442B-8482-9629DC13264B}"/>
            </c:ext>
          </c:extLst>
        </c:ser>
        <c:ser>
          <c:idx val="1"/>
          <c:order val="1"/>
          <c:tx>
            <c:strRef>
              <c:f>dati_5!$C$66</c:f>
              <c:strCache>
                <c:ptCount val="1"/>
                <c:pt idx="0">
                  <c:v>Ļoti noderīgi</c:v>
                </c:pt>
              </c:strCache>
            </c:strRef>
          </c:tx>
          <c:spPr>
            <a:solidFill>
              <a:srgbClr val="A19B1B"/>
            </a:solidFill>
            <a:ln w="25400">
              <a:noFill/>
            </a:ln>
          </c:spPr>
          <c:invertIfNegative val="0"/>
          <c:dLbls>
            <c:dLbl>
              <c:idx val="0"/>
              <c:numFmt formatCode="0" sourceLinked="0"/>
              <c:spPr>
                <a:noFill/>
                <a:ln w="25400">
                  <a:noFill/>
                </a:ln>
              </c:spPr>
              <c:txPr>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0-CDF3-44E3-A1B5-73B63BB0F750}"/>
                </c:ext>
              </c:extLst>
            </c:dLbl>
            <c:dLbl>
              <c:idx val="1"/>
              <c:numFmt formatCode="0" sourceLinked="0"/>
              <c:spPr>
                <a:noFill/>
                <a:ln w="25400">
                  <a:noFill/>
                </a:ln>
              </c:spPr>
              <c:txPr>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1-CDF3-44E3-A1B5-73B63BB0F750}"/>
                </c:ext>
              </c:extLst>
            </c:dLbl>
            <c:dLbl>
              <c:idx val="2"/>
              <c:numFmt formatCode="0" sourceLinked="0"/>
              <c:spPr>
                <a:noFill/>
                <a:ln w="25400">
                  <a:noFill/>
                </a:ln>
              </c:spPr>
              <c:txPr>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2-CDF3-44E3-A1B5-73B63BB0F750}"/>
                </c:ext>
              </c:extLst>
            </c:dLbl>
            <c:dLbl>
              <c:idx val="3"/>
              <c:layout>
                <c:manualLayout>
                  <c:x val="1.7998560115190124E-3"/>
                  <c:y val="5.5256250869811594E-7"/>
                </c:manualLayout>
              </c:layout>
              <c:numFmt formatCode="0" sourceLinked="0"/>
              <c:spPr>
                <a:noFill/>
                <a:ln w="25400">
                  <a:noFill/>
                </a:ln>
              </c:spPr>
              <c:txPr>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250-442B-8482-9629DC13264B}"/>
                </c:ext>
              </c:extLst>
            </c:dLbl>
            <c:dLbl>
              <c:idx val="4"/>
              <c:layout>
                <c:manualLayout>
                  <c:x val="3.599712023038157E-3"/>
                  <c:y val="2.7628125431689459E-7"/>
                </c:manualLayout>
              </c:layout>
              <c:numFmt formatCode="0" sourceLinked="0"/>
              <c:spPr>
                <a:noFill/>
                <a:ln w="25400">
                  <a:noFill/>
                </a:ln>
              </c:spPr>
              <c:txPr>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1250-442B-8482-9629DC13264B}"/>
                </c:ext>
              </c:extLst>
            </c:dLbl>
            <c:dLbl>
              <c:idx val="5"/>
              <c:layout>
                <c:manualLayout>
                  <c:x val="1.7998560115190785E-3"/>
                  <c:y val="0"/>
                </c:manualLayout>
              </c:layout>
              <c:numFmt formatCode="0" sourceLinked="0"/>
              <c:spPr>
                <a:noFill/>
                <a:ln w="25400">
                  <a:noFill/>
                </a:ln>
              </c:spPr>
              <c:txPr>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1250-442B-8482-9629DC13264B}"/>
                </c:ext>
              </c:extLst>
            </c:dLbl>
            <c:dLbl>
              <c:idx val="6"/>
              <c:layout>
                <c:manualLayout>
                  <c:x val="5.3995680345572351E-3"/>
                  <c:y val="2.762812544455481E-7"/>
                </c:manualLayout>
              </c:layout>
              <c:numFmt formatCode="0" sourceLinked="0"/>
              <c:spPr>
                <a:noFill/>
                <a:ln w="25400">
                  <a:noFill/>
                </a:ln>
              </c:spPr>
              <c:txPr>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1250-442B-8482-9629DC13264B}"/>
                </c:ext>
              </c:extLst>
            </c:dLbl>
            <c:dLbl>
              <c:idx val="7"/>
              <c:numFmt formatCode="0" sourceLinked="0"/>
              <c:spPr>
                <a:noFill/>
                <a:ln w="25400">
                  <a:noFill/>
                </a:ln>
              </c:spPr>
              <c:txPr>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3-CDF3-44E3-A1B5-73B63BB0F750}"/>
                </c:ext>
              </c:extLst>
            </c:dLbl>
            <c:dLbl>
              <c:idx val="8"/>
              <c:numFmt formatCode="0" sourceLinked="0"/>
              <c:spPr>
                <a:noFill/>
                <a:ln w="25400">
                  <a:noFill/>
                </a:ln>
              </c:spPr>
              <c:txPr>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4-CDF3-44E3-A1B5-73B63BB0F750}"/>
                </c:ext>
              </c:extLst>
            </c:dLbl>
            <c:dLbl>
              <c:idx val="9"/>
              <c:numFmt formatCode="0" sourceLinked="0"/>
              <c:spPr>
                <a:noFill/>
                <a:ln w="25400">
                  <a:noFill/>
                </a:ln>
              </c:spPr>
              <c:txPr>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5-CDF3-44E3-A1B5-73B63BB0F750}"/>
                </c:ext>
              </c:extLst>
            </c:dLbl>
            <c:dLbl>
              <c:idx val="10"/>
              <c:numFmt formatCode="0" sourceLinked="0"/>
              <c:spPr>
                <a:noFill/>
                <a:ln w="25400">
                  <a:noFill/>
                </a:ln>
              </c:spPr>
              <c:txPr>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6-CDF3-44E3-A1B5-73B63BB0F750}"/>
                </c:ext>
              </c:extLst>
            </c:dLbl>
            <c:dLbl>
              <c:idx val="11"/>
              <c:numFmt formatCode="0" sourceLinked="0"/>
              <c:spPr>
                <a:noFill/>
                <a:ln w="25400">
                  <a:noFill/>
                </a:ln>
              </c:spPr>
              <c:txPr>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7-CDF3-44E3-A1B5-73B63BB0F750}"/>
                </c:ext>
              </c:extLst>
            </c:dLbl>
            <c:dLbl>
              <c:idx val="12"/>
              <c:numFmt formatCode="0" sourceLinked="0"/>
              <c:spPr>
                <a:noFill/>
                <a:ln w="25400">
                  <a:noFill/>
                </a:ln>
              </c:spPr>
              <c:txPr>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8-CDF3-44E3-A1B5-73B63BB0F750}"/>
                </c:ext>
              </c:extLst>
            </c:dLbl>
            <c:dLbl>
              <c:idx val="13"/>
              <c:numFmt formatCode="0" sourceLinked="0"/>
              <c:spPr>
                <a:noFill/>
                <a:ln w="25400">
                  <a:noFill/>
                </a:ln>
              </c:spPr>
              <c:txPr>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9-CDF3-44E3-A1B5-73B63BB0F750}"/>
                </c:ext>
              </c:extLst>
            </c:dLbl>
            <c:dLbl>
              <c:idx val="14"/>
              <c:numFmt formatCode="0" sourceLinked="0"/>
              <c:spPr>
                <a:noFill/>
                <a:ln w="25400">
                  <a:noFill/>
                </a:ln>
              </c:spPr>
              <c:txPr>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A-CDF3-44E3-A1B5-73B63BB0F750}"/>
                </c:ext>
              </c:extLst>
            </c:dLbl>
            <c:dLbl>
              <c:idx val="15"/>
              <c:numFmt formatCode="0" sourceLinked="0"/>
              <c:spPr>
                <a:noFill/>
                <a:ln w="25400">
                  <a:noFill/>
                </a:ln>
              </c:spPr>
              <c:txPr>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B-CDF3-44E3-A1B5-73B63BB0F750}"/>
                </c:ext>
              </c:extLst>
            </c:dLbl>
            <c:dLbl>
              <c:idx val="16"/>
              <c:numFmt formatCode="0" sourceLinked="0"/>
              <c:spPr>
                <a:noFill/>
                <a:ln w="25400">
                  <a:noFill/>
                </a:ln>
              </c:spPr>
              <c:txPr>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C-CDF3-44E3-A1B5-73B63BB0F750}"/>
                </c:ext>
              </c:extLst>
            </c:dLbl>
            <c:dLbl>
              <c:idx val="18"/>
              <c:numFmt formatCode="0" sourceLinked="0"/>
              <c:spPr>
                <a:noFill/>
                <a:ln w="25400">
                  <a:noFill/>
                </a:ln>
              </c:spPr>
              <c:txPr>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D-CDF3-44E3-A1B5-73B63BB0F750}"/>
                </c:ext>
              </c:extLst>
            </c:dLbl>
            <c:dLbl>
              <c:idx val="19"/>
              <c:numFmt formatCode="0" sourceLinked="0"/>
              <c:spPr>
                <a:noFill/>
                <a:ln w="25400">
                  <a:noFill/>
                </a:ln>
              </c:spPr>
              <c:txPr>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E-CDF3-44E3-A1B5-73B63BB0F750}"/>
                </c:ext>
              </c:extLst>
            </c:dLbl>
            <c:dLbl>
              <c:idx val="22"/>
              <c:numFmt formatCode="0" sourceLinked="0"/>
              <c:spPr>
                <a:noFill/>
                <a:ln w="25400">
                  <a:noFill/>
                </a:ln>
              </c:spPr>
              <c:txPr>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F-CDF3-44E3-A1B5-73B63BB0F750}"/>
                </c:ext>
              </c:extLst>
            </c:dLbl>
            <c:dLbl>
              <c:idx val="23"/>
              <c:numFmt formatCode="0" sourceLinked="0"/>
              <c:spPr>
                <a:noFill/>
                <a:ln w="25400">
                  <a:noFill/>
                </a:ln>
              </c:spPr>
              <c:txPr>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0-CDF3-44E3-A1B5-73B63BB0F750}"/>
                </c:ext>
              </c:extLst>
            </c:dLbl>
            <c:dLbl>
              <c:idx val="25"/>
              <c:numFmt formatCode="0" sourceLinked="0"/>
              <c:spPr>
                <a:noFill/>
                <a:ln w="25400">
                  <a:noFill/>
                </a:ln>
              </c:spPr>
              <c:txPr>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1-CDF3-44E3-A1B5-73B63BB0F750}"/>
                </c:ext>
              </c:extLst>
            </c:dLbl>
            <c:dLbl>
              <c:idx val="26"/>
              <c:numFmt formatCode="0" sourceLinked="0"/>
              <c:spPr>
                <a:noFill/>
                <a:ln w="25400">
                  <a:noFill/>
                </a:ln>
              </c:spPr>
              <c:txPr>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2-CDF3-44E3-A1B5-73B63BB0F750}"/>
                </c:ext>
              </c:extLst>
            </c:dLbl>
            <c:dLbl>
              <c:idx val="27"/>
              <c:numFmt formatCode="0" sourceLinked="0"/>
              <c:spPr>
                <a:noFill/>
                <a:ln w="25400">
                  <a:noFill/>
                </a:ln>
              </c:spPr>
              <c:txPr>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3-CDF3-44E3-A1B5-73B63BB0F750}"/>
                </c:ext>
              </c:extLst>
            </c:dLbl>
            <c:dLbl>
              <c:idx val="28"/>
              <c:numFmt formatCode="0" sourceLinked="0"/>
              <c:spPr>
                <a:noFill/>
                <a:ln w="25400">
                  <a:noFill/>
                </a:ln>
              </c:spPr>
              <c:txPr>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4-CDF3-44E3-A1B5-73B63BB0F750}"/>
                </c:ext>
              </c:extLst>
            </c:dLbl>
            <c:dLbl>
              <c:idx val="29"/>
              <c:numFmt formatCode="0" sourceLinked="0"/>
              <c:spPr>
                <a:noFill/>
                <a:ln w="25400">
                  <a:noFill/>
                </a:ln>
              </c:spPr>
              <c:txPr>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5-CDF3-44E3-A1B5-73B63BB0F750}"/>
                </c:ext>
              </c:extLst>
            </c:dLbl>
            <c:dLbl>
              <c:idx val="30"/>
              <c:numFmt formatCode="0" sourceLinked="0"/>
              <c:spPr>
                <a:noFill/>
                <a:ln w="25400">
                  <a:noFill/>
                </a:ln>
              </c:spPr>
              <c:txPr>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6-CDF3-44E3-A1B5-73B63BB0F750}"/>
                </c:ext>
              </c:extLst>
            </c:dLbl>
            <c:dLbl>
              <c:idx val="31"/>
              <c:numFmt formatCode="0" sourceLinked="0"/>
              <c:spPr>
                <a:noFill/>
                <a:ln w="25400">
                  <a:noFill/>
                </a:ln>
              </c:spPr>
              <c:txPr>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7-CDF3-44E3-A1B5-73B63BB0F750}"/>
                </c:ext>
              </c:extLst>
            </c:dLbl>
            <c:dLbl>
              <c:idx val="32"/>
              <c:numFmt formatCode="0" sourceLinked="0"/>
              <c:spPr>
                <a:noFill/>
                <a:ln w="25400">
                  <a:noFill/>
                </a:ln>
              </c:spPr>
              <c:txPr>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8-CDF3-44E3-A1B5-73B63BB0F750}"/>
                </c:ext>
              </c:extLst>
            </c:dLbl>
            <c:dLbl>
              <c:idx val="33"/>
              <c:numFmt formatCode="0" sourceLinked="0"/>
              <c:spPr>
                <a:noFill/>
                <a:ln w="25400">
                  <a:noFill/>
                </a:ln>
              </c:spPr>
              <c:txPr>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9-CDF3-44E3-A1B5-73B63BB0F750}"/>
                </c:ext>
              </c:extLst>
            </c:dLbl>
            <c:dLbl>
              <c:idx val="34"/>
              <c:numFmt formatCode="0" sourceLinked="0"/>
              <c:spPr>
                <a:noFill/>
                <a:ln w="25400">
                  <a:noFill/>
                </a:ln>
              </c:spPr>
              <c:txPr>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A-CDF3-44E3-A1B5-73B63BB0F750}"/>
                </c:ext>
              </c:extLst>
            </c:dLbl>
            <c:dLbl>
              <c:idx val="35"/>
              <c:numFmt formatCode="0" sourceLinked="0"/>
              <c:spPr>
                <a:noFill/>
                <a:ln w="25400">
                  <a:noFill/>
                </a:ln>
              </c:spPr>
              <c:txPr>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B-CDF3-44E3-A1B5-73B63BB0F750}"/>
                </c:ext>
              </c:extLst>
            </c:dLbl>
            <c:dLbl>
              <c:idx val="37"/>
              <c:numFmt formatCode="0" sourceLinked="0"/>
              <c:spPr>
                <a:noFill/>
                <a:ln w="25400">
                  <a:noFill/>
                </a:ln>
              </c:spPr>
              <c:txPr>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C-CDF3-44E3-A1B5-73B63BB0F750}"/>
                </c:ext>
              </c:extLst>
            </c:dLbl>
            <c:dLbl>
              <c:idx val="38"/>
              <c:numFmt formatCode="0" sourceLinked="0"/>
              <c:spPr>
                <a:noFill/>
                <a:ln w="25400">
                  <a:noFill/>
                </a:ln>
              </c:spPr>
              <c:txPr>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D-CDF3-44E3-A1B5-73B63BB0F750}"/>
                </c:ext>
              </c:extLst>
            </c:dLbl>
            <c:numFmt formatCode="0" sourceLinked="0"/>
            <c:spPr>
              <a:noFill/>
              <a:ln w="25400">
                <a:noFill/>
              </a:ln>
            </c:spPr>
            <c:txPr>
              <a:bodyPr wrap="square" lIns="38100" tIns="19050" rIns="38100" bIns="19050" anchor="ctr">
                <a:spAutoFit/>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dati_5!$A$67:$A$108</c:f>
              <c:strCache>
                <c:ptCount val="42"/>
                <c:pt idx="0">
                  <c:v>visi respondenti (n=397)</c:v>
                </c:pt>
                <c:pt idx="2">
                  <c:v>vīrieši (n=189)</c:v>
                </c:pt>
                <c:pt idx="3">
                  <c:v>sievietes (n=208)</c:v>
                </c:pt>
                <c:pt idx="5">
                  <c:v>18 - 24 g.v. (n=31)</c:v>
                </c:pt>
                <c:pt idx="6">
                  <c:v>25 - 34 g.v. (n=80)</c:v>
                </c:pt>
                <c:pt idx="7">
                  <c:v>35 - 44 g.v. (n=86)</c:v>
                </c:pt>
                <c:pt idx="8">
                  <c:v>45 - 54 g.v. (n=68)</c:v>
                </c:pt>
                <c:pt idx="9">
                  <c:v>55 - 63 g.v. (n=67)</c:v>
                </c:pt>
                <c:pt idx="10">
                  <c:v>64 g.v. un vairāk (n=65)</c:v>
                </c:pt>
                <c:pt idx="12">
                  <c:v>pamatizglītība (n=20)</c:v>
                </c:pt>
                <c:pt idx="13">
                  <c:v>vidējā izglītība (n=234)</c:v>
                </c:pt>
                <c:pt idx="14">
                  <c:v>augstākā izglītība (n=143)</c:v>
                </c:pt>
                <c:pt idx="16">
                  <c:v>latviešu sarunvaloda ģimenē (n=277)</c:v>
                </c:pt>
                <c:pt idx="17">
                  <c:v>krievu sarunvaloda ģimenē (n=118)</c:v>
                </c:pt>
                <c:pt idx="19">
                  <c:v>LR pilsoņi (n=371)</c:v>
                </c:pt>
                <c:pt idx="20">
                  <c:v>respondenti bez LR pilsonības (n=26)</c:v>
                </c:pt>
                <c:pt idx="22">
                  <c:v>publiskajā sektorā nodarbinātie (n=72)</c:v>
                </c:pt>
                <c:pt idx="23">
                  <c:v>privātajā sektorā nodarbinātie (n=221)</c:v>
                </c:pt>
                <c:pt idx="24">
                  <c:v>nestrādājošie (n=104)</c:v>
                </c:pt>
                <c:pt idx="26">
                  <c:v>zemi ienākumi (n=49)</c:v>
                </c:pt>
                <c:pt idx="27">
                  <c:v>vidēji zemi ienākumi (n=55)</c:v>
                </c:pt>
                <c:pt idx="28">
                  <c:v>vidēji ienākumi (n=56)</c:v>
                </c:pt>
                <c:pt idx="29">
                  <c:v>vidēji augsti ienākumi (n=66)</c:v>
                </c:pt>
                <c:pt idx="30">
                  <c:v>augsti ienākumi (n=92)</c:v>
                </c:pt>
                <c:pt idx="32">
                  <c:v>Rīga (n=146)</c:v>
                </c:pt>
                <c:pt idx="33">
                  <c:v>Pierīga (n=68)</c:v>
                </c:pt>
                <c:pt idx="34">
                  <c:v>Vidzeme (n=65)</c:v>
                </c:pt>
                <c:pt idx="35">
                  <c:v>Kurzeme (n=34)</c:v>
                </c:pt>
                <c:pt idx="36">
                  <c:v>Zemgale (n=47)</c:v>
                </c:pt>
                <c:pt idx="37">
                  <c:v>Latgale (n=37)</c:v>
                </c:pt>
                <c:pt idx="39">
                  <c:v>Rīga (n=146)</c:v>
                </c:pt>
                <c:pt idx="40">
                  <c:v>cita pilsēta (n=102)</c:v>
                </c:pt>
                <c:pt idx="41">
                  <c:v>lauki (n=149)</c:v>
                </c:pt>
              </c:strCache>
            </c:strRef>
          </c:cat>
          <c:val>
            <c:numRef>
              <c:f>dati_5!$C$67:$C$108</c:f>
              <c:numCache>
                <c:formatCode>General</c:formatCode>
                <c:ptCount val="42"/>
                <c:pt idx="0" formatCode="0">
                  <c:v>35</c:v>
                </c:pt>
                <c:pt idx="2" formatCode="0">
                  <c:v>35.299999999999997</c:v>
                </c:pt>
                <c:pt idx="3" formatCode="0">
                  <c:v>34.700000000000003</c:v>
                </c:pt>
                <c:pt idx="5" formatCode="0">
                  <c:v>32.1</c:v>
                </c:pt>
                <c:pt idx="6" formatCode="0">
                  <c:v>31.2</c:v>
                </c:pt>
                <c:pt idx="7" formatCode="0">
                  <c:v>32.6</c:v>
                </c:pt>
                <c:pt idx="8" formatCode="0">
                  <c:v>27.8</c:v>
                </c:pt>
                <c:pt idx="9" formatCode="0">
                  <c:v>47.5</c:v>
                </c:pt>
                <c:pt idx="10" formatCode="0">
                  <c:v>40</c:v>
                </c:pt>
                <c:pt idx="12" formatCode="0">
                  <c:v>25.1</c:v>
                </c:pt>
                <c:pt idx="13" formatCode="0">
                  <c:v>34.200000000000003</c:v>
                </c:pt>
                <c:pt idx="14" formatCode="0">
                  <c:v>37.6</c:v>
                </c:pt>
                <c:pt idx="16" formatCode="0">
                  <c:v>38.1</c:v>
                </c:pt>
                <c:pt idx="17" formatCode="0">
                  <c:v>27.6</c:v>
                </c:pt>
                <c:pt idx="19" formatCode="0">
                  <c:v>36.6</c:v>
                </c:pt>
                <c:pt idx="20" formatCode="0">
                  <c:v>11.7</c:v>
                </c:pt>
                <c:pt idx="22" formatCode="0">
                  <c:v>35.9</c:v>
                </c:pt>
                <c:pt idx="23" formatCode="0">
                  <c:v>34.1</c:v>
                </c:pt>
                <c:pt idx="24" formatCode="0">
                  <c:v>36.4</c:v>
                </c:pt>
                <c:pt idx="26" formatCode="0">
                  <c:v>26.3</c:v>
                </c:pt>
                <c:pt idx="27" formatCode="0">
                  <c:v>36.799999999999997</c:v>
                </c:pt>
                <c:pt idx="28" formatCode="0">
                  <c:v>29</c:v>
                </c:pt>
                <c:pt idx="29" formatCode="0">
                  <c:v>41.5</c:v>
                </c:pt>
                <c:pt idx="30" formatCode="0">
                  <c:v>32.799999999999997</c:v>
                </c:pt>
                <c:pt idx="32" formatCode="0">
                  <c:v>30.6</c:v>
                </c:pt>
                <c:pt idx="33" formatCode="0">
                  <c:v>49.6</c:v>
                </c:pt>
                <c:pt idx="34" formatCode="0">
                  <c:v>36.9</c:v>
                </c:pt>
                <c:pt idx="35" formatCode="0">
                  <c:v>31.6</c:v>
                </c:pt>
                <c:pt idx="36" formatCode="0">
                  <c:v>23.6</c:v>
                </c:pt>
                <c:pt idx="37" formatCode="0">
                  <c:v>41.2</c:v>
                </c:pt>
                <c:pt idx="39" formatCode="0">
                  <c:v>30.6</c:v>
                </c:pt>
                <c:pt idx="40" formatCode="0">
                  <c:v>29.1</c:v>
                </c:pt>
                <c:pt idx="41" formatCode="0">
                  <c:v>43.4</c:v>
                </c:pt>
              </c:numCache>
            </c:numRef>
          </c:val>
          <c:extLst>
            <c:ext xmlns:c16="http://schemas.microsoft.com/office/drawing/2014/chart" uri="{C3380CC4-5D6E-409C-BE32-E72D297353CC}">
              <c16:uniqueId val="{00000023-1250-442B-8482-9629DC13264B}"/>
            </c:ext>
          </c:extLst>
        </c:ser>
        <c:ser>
          <c:idx val="2"/>
          <c:order val="2"/>
          <c:tx>
            <c:strRef>
              <c:f>dati_5!$D$66</c:f>
              <c:strCache>
                <c:ptCount val="1"/>
                <c:pt idx="0">
                  <c:v>Drīzāk noderīgi</c:v>
                </c:pt>
              </c:strCache>
            </c:strRef>
          </c:tx>
          <c:spPr>
            <a:solidFill>
              <a:srgbClr val="E3DC53"/>
            </a:solidFill>
            <a:ln w="25400">
              <a:noFill/>
            </a:ln>
          </c:spPr>
          <c:invertIfNegative val="0"/>
          <c:dLbls>
            <c:dLbl>
              <c:idx val="0"/>
              <c:numFmt formatCode="0" sourceLinked="0"/>
              <c:spPr>
                <a:noFill/>
                <a:ln w="25400">
                  <a:noFill/>
                </a:ln>
              </c:spPr>
              <c:txPr>
                <a:bodyPr/>
                <a:lstStyle/>
                <a:p>
                  <a:pPr>
                    <a:defRPr sz="8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E-CDF3-44E3-A1B5-73B63BB0F750}"/>
                </c:ext>
              </c:extLst>
            </c:dLbl>
            <c:dLbl>
              <c:idx val="1"/>
              <c:numFmt formatCode="0" sourceLinked="0"/>
              <c:spPr>
                <a:noFill/>
                <a:ln w="25400">
                  <a:noFill/>
                </a:ln>
              </c:spPr>
              <c:txPr>
                <a:bodyPr/>
                <a:lstStyle/>
                <a:p>
                  <a:pPr>
                    <a:defRPr sz="8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F-CDF3-44E3-A1B5-73B63BB0F750}"/>
                </c:ext>
              </c:extLst>
            </c:dLbl>
            <c:dLbl>
              <c:idx val="2"/>
              <c:numFmt formatCode="0" sourceLinked="0"/>
              <c:spPr>
                <a:noFill/>
                <a:ln w="25400">
                  <a:noFill/>
                </a:ln>
              </c:spPr>
              <c:txPr>
                <a:bodyPr/>
                <a:lstStyle/>
                <a:p>
                  <a:pPr>
                    <a:defRPr sz="8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0-CDF3-44E3-A1B5-73B63BB0F750}"/>
                </c:ext>
              </c:extLst>
            </c:dLbl>
            <c:dLbl>
              <c:idx val="3"/>
              <c:numFmt formatCode="0" sourceLinked="0"/>
              <c:spPr>
                <a:noFill/>
                <a:ln w="25400">
                  <a:noFill/>
                </a:ln>
              </c:spPr>
              <c:txPr>
                <a:bodyPr/>
                <a:lstStyle/>
                <a:p>
                  <a:pPr>
                    <a:defRPr sz="8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1-CDF3-44E3-A1B5-73B63BB0F750}"/>
                </c:ext>
              </c:extLst>
            </c:dLbl>
            <c:dLbl>
              <c:idx val="4"/>
              <c:numFmt formatCode="0" sourceLinked="0"/>
              <c:spPr>
                <a:noFill/>
                <a:ln w="25400">
                  <a:noFill/>
                </a:ln>
              </c:spPr>
              <c:txPr>
                <a:bodyPr/>
                <a:lstStyle/>
                <a:p>
                  <a:pPr>
                    <a:defRPr sz="8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2-CDF3-44E3-A1B5-73B63BB0F750}"/>
                </c:ext>
              </c:extLst>
            </c:dLbl>
            <c:dLbl>
              <c:idx val="5"/>
              <c:numFmt formatCode="0" sourceLinked="0"/>
              <c:spPr>
                <a:noFill/>
                <a:ln w="25400">
                  <a:noFill/>
                </a:ln>
              </c:spPr>
              <c:txPr>
                <a:bodyPr/>
                <a:lstStyle/>
                <a:p>
                  <a:pPr>
                    <a:defRPr sz="8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3-CDF3-44E3-A1B5-73B63BB0F750}"/>
                </c:ext>
              </c:extLst>
            </c:dLbl>
            <c:dLbl>
              <c:idx val="6"/>
              <c:numFmt formatCode="0" sourceLinked="0"/>
              <c:spPr>
                <a:noFill/>
                <a:ln w="25400">
                  <a:noFill/>
                </a:ln>
              </c:spPr>
              <c:txPr>
                <a:bodyPr/>
                <a:lstStyle/>
                <a:p>
                  <a:pPr>
                    <a:defRPr sz="8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4-CDF3-44E3-A1B5-73B63BB0F750}"/>
                </c:ext>
              </c:extLst>
            </c:dLbl>
            <c:dLbl>
              <c:idx val="7"/>
              <c:numFmt formatCode="0" sourceLinked="0"/>
              <c:spPr>
                <a:noFill/>
                <a:ln w="25400">
                  <a:noFill/>
                </a:ln>
              </c:spPr>
              <c:txPr>
                <a:bodyPr/>
                <a:lstStyle/>
                <a:p>
                  <a:pPr>
                    <a:defRPr sz="8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5-CDF3-44E3-A1B5-73B63BB0F750}"/>
                </c:ext>
              </c:extLst>
            </c:dLbl>
            <c:dLbl>
              <c:idx val="8"/>
              <c:numFmt formatCode="0" sourceLinked="0"/>
              <c:spPr>
                <a:noFill/>
                <a:ln w="25400">
                  <a:noFill/>
                </a:ln>
              </c:spPr>
              <c:txPr>
                <a:bodyPr/>
                <a:lstStyle/>
                <a:p>
                  <a:pPr>
                    <a:defRPr sz="8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6-CDF3-44E3-A1B5-73B63BB0F750}"/>
                </c:ext>
              </c:extLst>
            </c:dLbl>
            <c:numFmt formatCode="0" sourceLinked="0"/>
            <c:spPr>
              <a:noFill/>
              <a:ln w="25400">
                <a:noFill/>
              </a:ln>
            </c:spPr>
            <c:txPr>
              <a:bodyPr wrap="square" lIns="38100" tIns="19050" rIns="38100" bIns="19050" anchor="ctr">
                <a:spAutoFit/>
              </a:bodyPr>
              <a:lstStyle/>
              <a:p>
                <a:pPr>
                  <a:defRPr sz="8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dati_5!$A$67:$A$108</c:f>
              <c:strCache>
                <c:ptCount val="42"/>
                <c:pt idx="0">
                  <c:v>visi respondenti (n=397)</c:v>
                </c:pt>
                <c:pt idx="2">
                  <c:v>vīrieši (n=189)</c:v>
                </c:pt>
                <c:pt idx="3">
                  <c:v>sievietes (n=208)</c:v>
                </c:pt>
                <c:pt idx="5">
                  <c:v>18 - 24 g.v. (n=31)</c:v>
                </c:pt>
                <c:pt idx="6">
                  <c:v>25 - 34 g.v. (n=80)</c:v>
                </c:pt>
                <c:pt idx="7">
                  <c:v>35 - 44 g.v. (n=86)</c:v>
                </c:pt>
                <c:pt idx="8">
                  <c:v>45 - 54 g.v. (n=68)</c:v>
                </c:pt>
                <c:pt idx="9">
                  <c:v>55 - 63 g.v. (n=67)</c:v>
                </c:pt>
                <c:pt idx="10">
                  <c:v>64 g.v. un vairāk (n=65)</c:v>
                </c:pt>
                <c:pt idx="12">
                  <c:v>pamatizglītība (n=20)</c:v>
                </c:pt>
                <c:pt idx="13">
                  <c:v>vidējā izglītība (n=234)</c:v>
                </c:pt>
                <c:pt idx="14">
                  <c:v>augstākā izglītība (n=143)</c:v>
                </c:pt>
                <c:pt idx="16">
                  <c:v>latviešu sarunvaloda ģimenē (n=277)</c:v>
                </c:pt>
                <c:pt idx="17">
                  <c:v>krievu sarunvaloda ģimenē (n=118)</c:v>
                </c:pt>
                <c:pt idx="19">
                  <c:v>LR pilsoņi (n=371)</c:v>
                </c:pt>
                <c:pt idx="20">
                  <c:v>respondenti bez LR pilsonības (n=26)</c:v>
                </c:pt>
                <c:pt idx="22">
                  <c:v>publiskajā sektorā nodarbinātie (n=72)</c:v>
                </c:pt>
                <c:pt idx="23">
                  <c:v>privātajā sektorā nodarbinātie (n=221)</c:v>
                </c:pt>
                <c:pt idx="24">
                  <c:v>nestrādājošie (n=104)</c:v>
                </c:pt>
                <c:pt idx="26">
                  <c:v>zemi ienākumi (n=49)</c:v>
                </c:pt>
                <c:pt idx="27">
                  <c:v>vidēji zemi ienākumi (n=55)</c:v>
                </c:pt>
                <c:pt idx="28">
                  <c:v>vidēji ienākumi (n=56)</c:v>
                </c:pt>
                <c:pt idx="29">
                  <c:v>vidēji augsti ienākumi (n=66)</c:v>
                </c:pt>
                <c:pt idx="30">
                  <c:v>augsti ienākumi (n=92)</c:v>
                </c:pt>
                <c:pt idx="32">
                  <c:v>Rīga (n=146)</c:v>
                </c:pt>
                <c:pt idx="33">
                  <c:v>Pierīga (n=68)</c:v>
                </c:pt>
                <c:pt idx="34">
                  <c:v>Vidzeme (n=65)</c:v>
                </c:pt>
                <c:pt idx="35">
                  <c:v>Kurzeme (n=34)</c:v>
                </c:pt>
                <c:pt idx="36">
                  <c:v>Zemgale (n=47)</c:v>
                </c:pt>
                <c:pt idx="37">
                  <c:v>Latgale (n=37)</c:v>
                </c:pt>
                <c:pt idx="39">
                  <c:v>Rīga (n=146)</c:v>
                </c:pt>
                <c:pt idx="40">
                  <c:v>cita pilsēta (n=102)</c:v>
                </c:pt>
                <c:pt idx="41">
                  <c:v>lauki (n=149)</c:v>
                </c:pt>
              </c:strCache>
            </c:strRef>
          </c:cat>
          <c:val>
            <c:numRef>
              <c:f>dati_5!$D$67:$D$108</c:f>
              <c:numCache>
                <c:formatCode>General</c:formatCode>
                <c:ptCount val="42"/>
                <c:pt idx="0" formatCode="0">
                  <c:v>49</c:v>
                </c:pt>
                <c:pt idx="2" formatCode="0">
                  <c:v>48.1</c:v>
                </c:pt>
                <c:pt idx="3" formatCode="0">
                  <c:v>49.7</c:v>
                </c:pt>
                <c:pt idx="5" formatCode="0">
                  <c:v>58</c:v>
                </c:pt>
                <c:pt idx="6" formatCode="0">
                  <c:v>50.1</c:v>
                </c:pt>
                <c:pt idx="7" formatCode="0">
                  <c:v>48.8</c:v>
                </c:pt>
                <c:pt idx="8" formatCode="0">
                  <c:v>54.6</c:v>
                </c:pt>
                <c:pt idx="9" formatCode="0">
                  <c:v>34.700000000000003</c:v>
                </c:pt>
                <c:pt idx="10" formatCode="0">
                  <c:v>52.5</c:v>
                </c:pt>
                <c:pt idx="12" formatCode="0">
                  <c:v>44.5</c:v>
                </c:pt>
                <c:pt idx="13" formatCode="0">
                  <c:v>49.4</c:v>
                </c:pt>
                <c:pt idx="14" formatCode="0">
                  <c:v>48.9</c:v>
                </c:pt>
                <c:pt idx="16" formatCode="0">
                  <c:v>45.9</c:v>
                </c:pt>
                <c:pt idx="17" formatCode="0">
                  <c:v>56.7</c:v>
                </c:pt>
                <c:pt idx="19" formatCode="0">
                  <c:v>48.1</c:v>
                </c:pt>
                <c:pt idx="20" formatCode="0">
                  <c:v>60.9</c:v>
                </c:pt>
                <c:pt idx="22" formatCode="0">
                  <c:v>44.6</c:v>
                </c:pt>
                <c:pt idx="23" formatCode="0">
                  <c:v>49.9</c:v>
                </c:pt>
                <c:pt idx="24" formatCode="0">
                  <c:v>50</c:v>
                </c:pt>
                <c:pt idx="26" formatCode="0">
                  <c:v>57.6</c:v>
                </c:pt>
                <c:pt idx="27" formatCode="0">
                  <c:v>52.1</c:v>
                </c:pt>
                <c:pt idx="28" formatCode="0">
                  <c:v>58.5</c:v>
                </c:pt>
                <c:pt idx="29" formatCode="0">
                  <c:v>50.6</c:v>
                </c:pt>
                <c:pt idx="30" formatCode="0">
                  <c:v>41.8</c:v>
                </c:pt>
                <c:pt idx="32" formatCode="0">
                  <c:v>53.5</c:v>
                </c:pt>
                <c:pt idx="33" formatCode="0">
                  <c:v>32</c:v>
                </c:pt>
                <c:pt idx="34" formatCode="0">
                  <c:v>52.5</c:v>
                </c:pt>
                <c:pt idx="35" formatCode="0">
                  <c:v>32.1</c:v>
                </c:pt>
                <c:pt idx="36" formatCode="0">
                  <c:v>64.099999999999994</c:v>
                </c:pt>
                <c:pt idx="37" formatCode="0">
                  <c:v>50.9</c:v>
                </c:pt>
                <c:pt idx="39" formatCode="0">
                  <c:v>53.5</c:v>
                </c:pt>
                <c:pt idx="40" formatCode="0">
                  <c:v>49.1</c:v>
                </c:pt>
                <c:pt idx="41" formatCode="0">
                  <c:v>44.3</c:v>
                </c:pt>
              </c:numCache>
            </c:numRef>
          </c:val>
          <c:extLst>
            <c:ext xmlns:c16="http://schemas.microsoft.com/office/drawing/2014/chart" uri="{C3380CC4-5D6E-409C-BE32-E72D297353CC}">
              <c16:uniqueId val="{0000002D-1250-442B-8482-9629DC13264B}"/>
            </c:ext>
          </c:extLst>
        </c:ser>
        <c:ser>
          <c:idx val="3"/>
          <c:order val="3"/>
          <c:tx>
            <c:strRef>
              <c:f>dati_5!$E$66</c:f>
              <c:strCache>
                <c:ptCount val="1"/>
                <c:pt idx="0">
                  <c:v>Drīzāk nenoderīgi</c:v>
                </c:pt>
              </c:strCache>
            </c:strRef>
          </c:tx>
          <c:spPr>
            <a:solidFill>
              <a:srgbClr val="CD8DB3"/>
            </a:solidFill>
            <a:ln w="25400">
              <a:noFill/>
            </a:ln>
          </c:spPr>
          <c:invertIfNegative val="0"/>
          <c:dLbls>
            <c:numFmt formatCode="0" sourceLinked="0"/>
            <c:spPr>
              <a:noFill/>
              <a:ln w="25400">
                <a:noFill/>
              </a:ln>
            </c:spPr>
            <c:txPr>
              <a:bodyPr/>
              <a:lstStyle/>
              <a:p>
                <a:pPr>
                  <a:defRPr sz="8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dati_5!$A$67:$A$108</c:f>
              <c:strCache>
                <c:ptCount val="42"/>
                <c:pt idx="0">
                  <c:v>visi respondenti (n=397)</c:v>
                </c:pt>
                <c:pt idx="2">
                  <c:v>vīrieši (n=189)</c:v>
                </c:pt>
                <c:pt idx="3">
                  <c:v>sievietes (n=208)</c:v>
                </c:pt>
                <c:pt idx="5">
                  <c:v>18 - 24 g.v. (n=31)</c:v>
                </c:pt>
                <c:pt idx="6">
                  <c:v>25 - 34 g.v. (n=80)</c:v>
                </c:pt>
                <c:pt idx="7">
                  <c:v>35 - 44 g.v. (n=86)</c:v>
                </c:pt>
                <c:pt idx="8">
                  <c:v>45 - 54 g.v. (n=68)</c:v>
                </c:pt>
                <c:pt idx="9">
                  <c:v>55 - 63 g.v. (n=67)</c:v>
                </c:pt>
                <c:pt idx="10">
                  <c:v>64 g.v. un vairāk (n=65)</c:v>
                </c:pt>
                <c:pt idx="12">
                  <c:v>pamatizglītība (n=20)</c:v>
                </c:pt>
                <c:pt idx="13">
                  <c:v>vidējā izglītība (n=234)</c:v>
                </c:pt>
                <c:pt idx="14">
                  <c:v>augstākā izglītība (n=143)</c:v>
                </c:pt>
                <c:pt idx="16">
                  <c:v>latviešu sarunvaloda ģimenē (n=277)</c:v>
                </c:pt>
                <c:pt idx="17">
                  <c:v>krievu sarunvaloda ģimenē (n=118)</c:v>
                </c:pt>
                <c:pt idx="19">
                  <c:v>LR pilsoņi (n=371)</c:v>
                </c:pt>
                <c:pt idx="20">
                  <c:v>respondenti bez LR pilsonības (n=26)</c:v>
                </c:pt>
                <c:pt idx="22">
                  <c:v>publiskajā sektorā nodarbinātie (n=72)</c:v>
                </c:pt>
                <c:pt idx="23">
                  <c:v>privātajā sektorā nodarbinātie (n=221)</c:v>
                </c:pt>
                <c:pt idx="24">
                  <c:v>nestrādājošie (n=104)</c:v>
                </c:pt>
                <c:pt idx="26">
                  <c:v>zemi ienākumi (n=49)</c:v>
                </c:pt>
                <c:pt idx="27">
                  <c:v>vidēji zemi ienākumi (n=55)</c:v>
                </c:pt>
                <c:pt idx="28">
                  <c:v>vidēji ienākumi (n=56)</c:v>
                </c:pt>
                <c:pt idx="29">
                  <c:v>vidēji augsti ienākumi (n=66)</c:v>
                </c:pt>
                <c:pt idx="30">
                  <c:v>augsti ienākumi (n=92)</c:v>
                </c:pt>
                <c:pt idx="32">
                  <c:v>Rīga (n=146)</c:v>
                </c:pt>
                <c:pt idx="33">
                  <c:v>Pierīga (n=68)</c:v>
                </c:pt>
                <c:pt idx="34">
                  <c:v>Vidzeme (n=65)</c:v>
                </c:pt>
                <c:pt idx="35">
                  <c:v>Kurzeme (n=34)</c:v>
                </c:pt>
                <c:pt idx="36">
                  <c:v>Zemgale (n=47)</c:v>
                </c:pt>
                <c:pt idx="37">
                  <c:v>Latgale (n=37)</c:v>
                </c:pt>
                <c:pt idx="39">
                  <c:v>Rīga (n=146)</c:v>
                </c:pt>
                <c:pt idx="40">
                  <c:v>cita pilsēta (n=102)</c:v>
                </c:pt>
                <c:pt idx="41">
                  <c:v>lauki (n=149)</c:v>
                </c:pt>
              </c:strCache>
            </c:strRef>
          </c:cat>
          <c:val>
            <c:numRef>
              <c:f>dati_5!$E$67:$E$108</c:f>
              <c:numCache>
                <c:formatCode>General</c:formatCode>
                <c:ptCount val="42"/>
                <c:pt idx="0" formatCode="0">
                  <c:v>9.4</c:v>
                </c:pt>
                <c:pt idx="2" formatCode="0">
                  <c:v>11.2</c:v>
                </c:pt>
                <c:pt idx="3" formatCode="0">
                  <c:v>7.6</c:v>
                </c:pt>
                <c:pt idx="5" formatCode="0">
                  <c:v>9.9</c:v>
                </c:pt>
                <c:pt idx="6" formatCode="0">
                  <c:v>8.6</c:v>
                </c:pt>
                <c:pt idx="7" formatCode="0">
                  <c:v>10.5</c:v>
                </c:pt>
                <c:pt idx="8" formatCode="0">
                  <c:v>10.199999999999999</c:v>
                </c:pt>
                <c:pt idx="9" formatCode="0">
                  <c:v>10.5</c:v>
                </c:pt>
                <c:pt idx="10" formatCode="0">
                  <c:v>6.1</c:v>
                </c:pt>
                <c:pt idx="12" formatCode="0">
                  <c:v>20.3</c:v>
                </c:pt>
                <c:pt idx="13" formatCode="0">
                  <c:v>10.199999999999999</c:v>
                </c:pt>
                <c:pt idx="14" formatCode="0">
                  <c:v>6.4</c:v>
                </c:pt>
                <c:pt idx="16" formatCode="0">
                  <c:v>8.6</c:v>
                </c:pt>
                <c:pt idx="17" formatCode="0">
                  <c:v>11.2</c:v>
                </c:pt>
                <c:pt idx="19" formatCode="0">
                  <c:v>8.6</c:v>
                </c:pt>
                <c:pt idx="20" formatCode="0">
                  <c:v>19.8</c:v>
                </c:pt>
                <c:pt idx="22" formatCode="0">
                  <c:v>5.6</c:v>
                </c:pt>
                <c:pt idx="23" formatCode="0">
                  <c:v>10.6</c:v>
                </c:pt>
                <c:pt idx="24" formatCode="0">
                  <c:v>9.4</c:v>
                </c:pt>
                <c:pt idx="26" formatCode="0">
                  <c:v>12.2</c:v>
                </c:pt>
                <c:pt idx="27" formatCode="0">
                  <c:v>9.1999999999999993</c:v>
                </c:pt>
                <c:pt idx="28" formatCode="0">
                  <c:v>9</c:v>
                </c:pt>
                <c:pt idx="29" formatCode="0">
                  <c:v>3.1</c:v>
                </c:pt>
                <c:pt idx="30" formatCode="0">
                  <c:v>16.600000000000001</c:v>
                </c:pt>
                <c:pt idx="32" formatCode="0">
                  <c:v>7.6</c:v>
                </c:pt>
                <c:pt idx="33" formatCode="0">
                  <c:v>12.2</c:v>
                </c:pt>
                <c:pt idx="34" formatCode="0">
                  <c:v>9.1</c:v>
                </c:pt>
                <c:pt idx="35" formatCode="0">
                  <c:v>18.3</c:v>
                </c:pt>
                <c:pt idx="36" formatCode="0">
                  <c:v>6.1</c:v>
                </c:pt>
                <c:pt idx="37" formatCode="0">
                  <c:v>8</c:v>
                </c:pt>
                <c:pt idx="39" formatCode="0">
                  <c:v>7.6</c:v>
                </c:pt>
                <c:pt idx="40" formatCode="0">
                  <c:v>14.5</c:v>
                </c:pt>
                <c:pt idx="41" formatCode="0">
                  <c:v>7.6</c:v>
                </c:pt>
              </c:numCache>
            </c:numRef>
          </c:val>
          <c:extLst>
            <c:ext xmlns:c16="http://schemas.microsoft.com/office/drawing/2014/chart" uri="{C3380CC4-5D6E-409C-BE32-E72D297353CC}">
              <c16:uniqueId val="{0000002E-1250-442B-8482-9629DC13264B}"/>
            </c:ext>
          </c:extLst>
        </c:ser>
        <c:ser>
          <c:idx val="4"/>
          <c:order val="4"/>
          <c:tx>
            <c:strRef>
              <c:f>dati_5!$F$66</c:f>
              <c:strCache>
                <c:ptCount val="1"/>
                <c:pt idx="0">
                  <c:v>Pilnīgi nenoderīgi</c:v>
                </c:pt>
              </c:strCache>
            </c:strRef>
          </c:tx>
          <c:spPr>
            <a:solidFill>
              <a:srgbClr val="883C69"/>
            </a:solidFill>
            <a:ln w="25400">
              <a:noFill/>
            </a:ln>
          </c:spPr>
          <c:invertIfNegative val="0"/>
          <c:dLbls>
            <c:dLbl>
              <c:idx val="0"/>
              <c:numFmt formatCode="0" sourceLinked="0"/>
              <c:spPr>
                <a:noFill/>
                <a:ln w="25400">
                  <a:noFill/>
                </a:ln>
              </c:spPr>
              <c:txPr>
                <a:bodyPr/>
                <a:lstStyle/>
                <a:p>
                  <a:pP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7-CDF3-44E3-A1B5-73B63BB0F750}"/>
                </c:ext>
              </c:extLst>
            </c:dLbl>
            <c:dLbl>
              <c:idx val="1"/>
              <c:numFmt formatCode="0" sourceLinked="0"/>
              <c:spPr>
                <a:noFill/>
                <a:ln w="25400">
                  <a:noFill/>
                </a:ln>
              </c:spPr>
              <c:txPr>
                <a:bodyPr/>
                <a:lstStyle/>
                <a:p>
                  <a:pP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8-CDF3-44E3-A1B5-73B63BB0F750}"/>
                </c:ext>
              </c:extLst>
            </c:dLbl>
            <c:dLbl>
              <c:idx val="2"/>
              <c:numFmt formatCode="0" sourceLinked="0"/>
              <c:spPr>
                <a:noFill/>
                <a:ln w="25400">
                  <a:noFill/>
                </a:ln>
              </c:spPr>
              <c:txPr>
                <a:bodyPr/>
                <a:lstStyle/>
                <a:p>
                  <a:pP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9-CDF3-44E3-A1B5-73B63BB0F750}"/>
                </c:ext>
              </c:extLst>
            </c:dLbl>
            <c:dLbl>
              <c:idx val="3"/>
              <c:numFmt formatCode="0" sourceLinked="0"/>
              <c:spPr>
                <a:noFill/>
                <a:ln w="25400">
                  <a:noFill/>
                </a:ln>
              </c:spPr>
              <c:txPr>
                <a:bodyPr/>
                <a:lstStyle/>
                <a:p>
                  <a:pP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A-CDF3-44E3-A1B5-73B63BB0F750}"/>
                </c:ext>
              </c:extLst>
            </c:dLbl>
            <c:dLbl>
              <c:idx val="4"/>
              <c:numFmt formatCode="0" sourceLinked="0"/>
              <c:spPr>
                <a:noFill/>
                <a:ln w="25400">
                  <a:noFill/>
                </a:ln>
              </c:spPr>
              <c:txPr>
                <a:bodyPr/>
                <a:lstStyle/>
                <a:p>
                  <a:pP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B-CDF3-44E3-A1B5-73B63BB0F750}"/>
                </c:ext>
              </c:extLst>
            </c:dLbl>
            <c:dLbl>
              <c:idx val="5"/>
              <c:numFmt formatCode="0" sourceLinked="0"/>
              <c:spPr>
                <a:noFill/>
                <a:ln w="25400">
                  <a:noFill/>
                </a:ln>
              </c:spPr>
              <c:txPr>
                <a:bodyPr/>
                <a:lstStyle/>
                <a:p>
                  <a:pP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C-CDF3-44E3-A1B5-73B63BB0F750}"/>
                </c:ext>
              </c:extLst>
            </c:dLbl>
            <c:dLbl>
              <c:idx val="6"/>
              <c:numFmt formatCode="0" sourceLinked="0"/>
              <c:spPr>
                <a:noFill/>
                <a:ln w="25400">
                  <a:noFill/>
                </a:ln>
              </c:spPr>
              <c:txPr>
                <a:bodyPr/>
                <a:lstStyle/>
                <a:p>
                  <a:pP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D-CDF3-44E3-A1B5-73B63BB0F750}"/>
                </c:ext>
              </c:extLst>
            </c:dLbl>
            <c:dLbl>
              <c:idx val="7"/>
              <c:numFmt formatCode="0" sourceLinked="0"/>
              <c:spPr>
                <a:noFill/>
                <a:ln w="25400">
                  <a:noFill/>
                </a:ln>
              </c:spPr>
              <c:txPr>
                <a:bodyPr/>
                <a:lstStyle/>
                <a:p>
                  <a:pP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E-CDF3-44E3-A1B5-73B63BB0F750}"/>
                </c:ext>
              </c:extLst>
            </c:dLbl>
            <c:dLbl>
              <c:idx val="8"/>
              <c:numFmt formatCode="0" sourceLinked="0"/>
              <c:spPr>
                <a:noFill/>
                <a:ln w="25400">
                  <a:noFill/>
                </a:ln>
              </c:spPr>
              <c:txPr>
                <a:bodyPr/>
                <a:lstStyle/>
                <a:p>
                  <a:pP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F-CDF3-44E3-A1B5-73B63BB0F750}"/>
                </c:ext>
              </c:extLst>
            </c:dLbl>
            <c:dLbl>
              <c:idx val="9"/>
              <c:numFmt formatCode="0" sourceLinked="0"/>
              <c:spPr>
                <a:noFill/>
                <a:ln w="25400">
                  <a:noFill/>
                </a:ln>
              </c:spPr>
              <c:txPr>
                <a:bodyPr/>
                <a:lstStyle/>
                <a:p>
                  <a:pP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0-CDF3-44E3-A1B5-73B63BB0F750}"/>
                </c:ext>
              </c:extLst>
            </c:dLbl>
            <c:dLbl>
              <c:idx val="10"/>
              <c:numFmt formatCode="0" sourceLinked="0"/>
              <c:spPr>
                <a:noFill/>
                <a:ln w="25400">
                  <a:noFill/>
                </a:ln>
              </c:spPr>
              <c:txPr>
                <a:bodyPr/>
                <a:lstStyle/>
                <a:p>
                  <a:pP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1-CDF3-44E3-A1B5-73B63BB0F750}"/>
                </c:ext>
              </c:extLst>
            </c:dLbl>
            <c:dLbl>
              <c:idx val="11"/>
              <c:numFmt formatCode="0" sourceLinked="0"/>
              <c:spPr>
                <a:noFill/>
                <a:ln w="25400">
                  <a:noFill/>
                </a:ln>
              </c:spPr>
              <c:txPr>
                <a:bodyPr/>
                <a:lstStyle/>
                <a:p>
                  <a:pP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2-CDF3-44E3-A1B5-73B63BB0F750}"/>
                </c:ext>
              </c:extLst>
            </c:dLbl>
            <c:dLbl>
              <c:idx val="12"/>
              <c:numFmt formatCode="0" sourceLinked="0"/>
              <c:spPr>
                <a:noFill/>
                <a:ln w="25400">
                  <a:noFill/>
                </a:ln>
              </c:spPr>
              <c:txPr>
                <a:bodyPr/>
                <a:lstStyle/>
                <a:p>
                  <a:pP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3-CDF3-44E3-A1B5-73B63BB0F750}"/>
                </c:ext>
              </c:extLst>
            </c:dLbl>
            <c:dLbl>
              <c:idx val="13"/>
              <c:numFmt formatCode="0" sourceLinked="0"/>
              <c:spPr>
                <a:noFill/>
                <a:ln w="25400">
                  <a:noFill/>
                </a:ln>
              </c:spPr>
              <c:txPr>
                <a:bodyPr/>
                <a:lstStyle/>
                <a:p>
                  <a:pP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4-CDF3-44E3-A1B5-73B63BB0F750}"/>
                </c:ext>
              </c:extLst>
            </c:dLbl>
            <c:dLbl>
              <c:idx val="14"/>
              <c:numFmt formatCode="0" sourceLinked="0"/>
              <c:spPr>
                <a:noFill/>
                <a:ln w="25400">
                  <a:noFill/>
                </a:ln>
              </c:spPr>
              <c:txPr>
                <a:bodyPr/>
                <a:lstStyle/>
                <a:p>
                  <a:pP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5-CDF3-44E3-A1B5-73B63BB0F750}"/>
                </c:ext>
              </c:extLst>
            </c:dLbl>
            <c:dLbl>
              <c:idx val="15"/>
              <c:numFmt formatCode="0" sourceLinked="0"/>
              <c:spPr>
                <a:noFill/>
                <a:ln w="25400">
                  <a:noFill/>
                </a:ln>
              </c:spPr>
              <c:txPr>
                <a:bodyPr/>
                <a:lstStyle/>
                <a:p>
                  <a:pP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6-CDF3-44E3-A1B5-73B63BB0F750}"/>
                </c:ext>
              </c:extLst>
            </c:dLbl>
            <c:dLbl>
              <c:idx val="16"/>
              <c:numFmt formatCode="0" sourceLinked="0"/>
              <c:spPr>
                <a:noFill/>
                <a:ln w="25400">
                  <a:noFill/>
                </a:ln>
              </c:spPr>
              <c:txPr>
                <a:bodyPr/>
                <a:lstStyle/>
                <a:p>
                  <a:pP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7-CDF3-44E3-A1B5-73B63BB0F750}"/>
                </c:ext>
              </c:extLst>
            </c:dLbl>
            <c:dLbl>
              <c:idx val="17"/>
              <c:numFmt formatCode="0" sourceLinked="0"/>
              <c:spPr>
                <a:noFill/>
                <a:ln w="25400">
                  <a:noFill/>
                </a:ln>
              </c:spPr>
              <c:txPr>
                <a:bodyPr/>
                <a:lstStyle/>
                <a:p>
                  <a:pP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8-CDF3-44E3-A1B5-73B63BB0F750}"/>
                </c:ext>
              </c:extLst>
            </c:dLbl>
            <c:numFmt formatCode="0" sourceLinked="0"/>
            <c:spPr>
              <a:noFill/>
              <a:ln w="25400">
                <a:noFill/>
              </a:ln>
            </c:spPr>
            <c:txPr>
              <a:bodyPr wrap="square" lIns="38100" tIns="19050" rIns="38100" bIns="19050" anchor="ctr">
                <a:spAutoFit/>
              </a:bodyPr>
              <a:lstStyle/>
              <a:p>
                <a:pP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dati_5!$A$67:$A$108</c:f>
              <c:strCache>
                <c:ptCount val="42"/>
                <c:pt idx="0">
                  <c:v>visi respondenti (n=397)</c:v>
                </c:pt>
                <c:pt idx="2">
                  <c:v>vīrieši (n=189)</c:v>
                </c:pt>
                <c:pt idx="3">
                  <c:v>sievietes (n=208)</c:v>
                </c:pt>
                <c:pt idx="5">
                  <c:v>18 - 24 g.v. (n=31)</c:v>
                </c:pt>
                <c:pt idx="6">
                  <c:v>25 - 34 g.v. (n=80)</c:v>
                </c:pt>
                <c:pt idx="7">
                  <c:v>35 - 44 g.v. (n=86)</c:v>
                </c:pt>
                <c:pt idx="8">
                  <c:v>45 - 54 g.v. (n=68)</c:v>
                </c:pt>
                <c:pt idx="9">
                  <c:v>55 - 63 g.v. (n=67)</c:v>
                </c:pt>
                <c:pt idx="10">
                  <c:v>64 g.v. un vairāk (n=65)</c:v>
                </c:pt>
                <c:pt idx="12">
                  <c:v>pamatizglītība (n=20)</c:v>
                </c:pt>
                <c:pt idx="13">
                  <c:v>vidējā izglītība (n=234)</c:v>
                </c:pt>
                <c:pt idx="14">
                  <c:v>augstākā izglītība (n=143)</c:v>
                </c:pt>
                <c:pt idx="16">
                  <c:v>latviešu sarunvaloda ģimenē (n=277)</c:v>
                </c:pt>
                <c:pt idx="17">
                  <c:v>krievu sarunvaloda ģimenē (n=118)</c:v>
                </c:pt>
                <c:pt idx="19">
                  <c:v>LR pilsoņi (n=371)</c:v>
                </c:pt>
                <c:pt idx="20">
                  <c:v>respondenti bez LR pilsonības (n=26)</c:v>
                </c:pt>
                <c:pt idx="22">
                  <c:v>publiskajā sektorā nodarbinātie (n=72)</c:v>
                </c:pt>
                <c:pt idx="23">
                  <c:v>privātajā sektorā nodarbinātie (n=221)</c:v>
                </c:pt>
                <c:pt idx="24">
                  <c:v>nestrādājošie (n=104)</c:v>
                </c:pt>
                <c:pt idx="26">
                  <c:v>zemi ienākumi (n=49)</c:v>
                </c:pt>
                <c:pt idx="27">
                  <c:v>vidēji zemi ienākumi (n=55)</c:v>
                </c:pt>
                <c:pt idx="28">
                  <c:v>vidēji ienākumi (n=56)</c:v>
                </c:pt>
                <c:pt idx="29">
                  <c:v>vidēji augsti ienākumi (n=66)</c:v>
                </c:pt>
                <c:pt idx="30">
                  <c:v>augsti ienākumi (n=92)</c:v>
                </c:pt>
                <c:pt idx="32">
                  <c:v>Rīga (n=146)</c:v>
                </c:pt>
                <c:pt idx="33">
                  <c:v>Pierīga (n=68)</c:v>
                </c:pt>
                <c:pt idx="34">
                  <c:v>Vidzeme (n=65)</c:v>
                </c:pt>
                <c:pt idx="35">
                  <c:v>Kurzeme (n=34)</c:v>
                </c:pt>
                <c:pt idx="36">
                  <c:v>Zemgale (n=47)</c:v>
                </c:pt>
                <c:pt idx="37">
                  <c:v>Latgale (n=37)</c:v>
                </c:pt>
                <c:pt idx="39">
                  <c:v>Rīga (n=146)</c:v>
                </c:pt>
                <c:pt idx="40">
                  <c:v>cita pilsēta (n=102)</c:v>
                </c:pt>
                <c:pt idx="41">
                  <c:v>lauki (n=149)</c:v>
                </c:pt>
              </c:strCache>
            </c:strRef>
          </c:cat>
          <c:val>
            <c:numRef>
              <c:f>dati_5!$F$67:$F$108</c:f>
              <c:numCache>
                <c:formatCode>General</c:formatCode>
                <c:ptCount val="42"/>
                <c:pt idx="0" formatCode="0">
                  <c:v>2.9</c:v>
                </c:pt>
                <c:pt idx="2" formatCode="0">
                  <c:v>2.8</c:v>
                </c:pt>
                <c:pt idx="3" formatCode="0">
                  <c:v>3</c:v>
                </c:pt>
                <c:pt idx="6" formatCode="0">
                  <c:v>3.8</c:v>
                </c:pt>
                <c:pt idx="7" formatCode="0">
                  <c:v>4.5999999999999996</c:v>
                </c:pt>
                <c:pt idx="8" formatCode="0">
                  <c:v>3</c:v>
                </c:pt>
                <c:pt idx="9" formatCode="0">
                  <c:v>3</c:v>
                </c:pt>
                <c:pt idx="13" formatCode="0">
                  <c:v>2.7</c:v>
                </c:pt>
                <c:pt idx="14" formatCode="0">
                  <c:v>3.6</c:v>
                </c:pt>
                <c:pt idx="16" formatCode="0">
                  <c:v>3</c:v>
                </c:pt>
                <c:pt idx="17" formatCode="0">
                  <c:v>1.8</c:v>
                </c:pt>
                <c:pt idx="19" formatCode="0">
                  <c:v>2.8</c:v>
                </c:pt>
                <c:pt idx="20" formatCode="0">
                  <c:v>3.9</c:v>
                </c:pt>
                <c:pt idx="22" formatCode="0">
                  <c:v>7.1</c:v>
                </c:pt>
                <c:pt idx="23" formatCode="0">
                  <c:v>2.2999999999999998</c:v>
                </c:pt>
                <c:pt idx="24" formatCode="0">
                  <c:v>1</c:v>
                </c:pt>
                <c:pt idx="26" formatCode="0">
                  <c:v>2</c:v>
                </c:pt>
                <c:pt idx="29" formatCode="0">
                  <c:v>3.4</c:v>
                </c:pt>
                <c:pt idx="30" formatCode="0">
                  <c:v>4.5</c:v>
                </c:pt>
                <c:pt idx="32" formatCode="0">
                  <c:v>2</c:v>
                </c:pt>
                <c:pt idx="33" formatCode="0">
                  <c:v>4.8</c:v>
                </c:pt>
                <c:pt idx="35" formatCode="0">
                  <c:v>9.5</c:v>
                </c:pt>
                <c:pt idx="36" formatCode="0">
                  <c:v>4.2</c:v>
                </c:pt>
                <c:pt idx="39" formatCode="0">
                  <c:v>2</c:v>
                </c:pt>
                <c:pt idx="40" formatCode="0">
                  <c:v>5.3</c:v>
                </c:pt>
                <c:pt idx="41" formatCode="0">
                  <c:v>2.1</c:v>
                </c:pt>
              </c:numCache>
            </c:numRef>
          </c:val>
          <c:extLst>
            <c:ext xmlns:c16="http://schemas.microsoft.com/office/drawing/2014/chart" uri="{C3380CC4-5D6E-409C-BE32-E72D297353CC}">
              <c16:uniqueId val="{00000041-1250-442B-8482-9629DC13264B}"/>
            </c:ext>
          </c:extLst>
        </c:ser>
        <c:ser>
          <c:idx val="5"/>
          <c:order val="5"/>
          <c:tx>
            <c:strRef>
              <c:f>dati_5!$G$66</c:f>
              <c:strCache>
                <c:ptCount val="1"/>
                <c:pt idx="0">
                  <c:v>x</c:v>
                </c:pt>
              </c:strCache>
            </c:strRef>
          </c:tx>
          <c:spPr>
            <a:noFill/>
            <a:ln w="25400">
              <a:noFill/>
            </a:ln>
          </c:spPr>
          <c:invertIfNegative val="0"/>
          <c:cat>
            <c:strRef>
              <c:f>dati_5!$A$67:$A$108</c:f>
              <c:strCache>
                <c:ptCount val="42"/>
                <c:pt idx="0">
                  <c:v>visi respondenti (n=397)</c:v>
                </c:pt>
                <c:pt idx="2">
                  <c:v>vīrieši (n=189)</c:v>
                </c:pt>
                <c:pt idx="3">
                  <c:v>sievietes (n=208)</c:v>
                </c:pt>
                <c:pt idx="5">
                  <c:v>18 - 24 g.v. (n=31)</c:v>
                </c:pt>
                <c:pt idx="6">
                  <c:v>25 - 34 g.v. (n=80)</c:v>
                </c:pt>
                <c:pt idx="7">
                  <c:v>35 - 44 g.v. (n=86)</c:v>
                </c:pt>
                <c:pt idx="8">
                  <c:v>45 - 54 g.v. (n=68)</c:v>
                </c:pt>
                <c:pt idx="9">
                  <c:v>55 - 63 g.v. (n=67)</c:v>
                </c:pt>
                <c:pt idx="10">
                  <c:v>64 g.v. un vairāk (n=65)</c:v>
                </c:pt>
                <c:pt idx="12">
                  <c:v>pamatizglītība (n=20)</c:v>
                </c:pt>
                <c:pt idx="13">
                  <c:v>vidējā izglītība (n=234)</c:v>
                </c:pt>
                <c:pt idx="14">
                  <c:v>augstākā izglītība (n=143)</c:v>
                </c:pt>
                <c:pt idx="16">
                  <c:v>latviešu sarunvaloda ģimenē (n=277)</c:v>
                </c:pt>
                <c:pt idx="17">
                  <c:v>krievu sarunvaloda ģimenē (n=118)</c:v>
                </c:pt>
                <c:pt idx="19">
                  <c:v>LR pilsoņi (n=371)</c:v>
                </c:pt>
                <c:pt idx="20">
                  <c:v>respondenti bez LR pilsonības (n=26)</c:v>
                </c:pt>
                <c:pt idx="22">
                  <c:v>publiskajā sektorā nodarbinātie (n=72)</c:v>
                </c:pt>
                <c:pt idx="23">
                  <c:v>privātajā sektorā nodarbinātie (n=221)</c:v>
                </c:pt>
                <c:pt idx="24">
                  <c:v>nestrādājošie (n=104)</c:v>
                </c:pt>
                <c:pt idx="26">
                  <c:v>zemi ienākumi (n=49)</c:v>
                </c:pt>
                <c:pt idx="27">
                  <c:v>vidēji zemi ienākumi (n=55)</c:v>
                </c:pt>
                <c:pt idx="28">
                  <c:v>vidēji ienākumi (n=56)</c:v>
                </c:pt>
                <c:pt idx="29">
                  <c:v>vidēji augsti ienākumi (n=66)</c:v>
                </c:pt>
                <c:pt idx="30">
                  <c:v>augsti ienākumi (n=92)</c:v>
                </c:pt>
                <c:pt idx="32">
                  <c:v>Rīga (n=146)</c:v>
                </c:pt>
                <c:pt idx="33">
                  <c:v>Pierīga (n=68)</c:v>
                </c:pt>
                <c:pt idx="34">
                  <c:v>Vidzeme (n=65)</c:v>
                </c:pt>
                <c:pt idx="35">
                  <c:v>Kurzeme (n=34)</c:v>
                </c:pt>
                <c:pt idx="36">
                  <c:v>Zemgale (n=47)</c:v>
                </c:pt>
                <c:pt idx="37">
                  <c:v>Latgale (n=37)</c:v>
                </c:pt>
                <c:pt idx="39">
                  <c:v>Rīga (n=146)</c:v>
                </c:pt>
                <c:pt idx="40">
                  <c:v>cita pilsēta (n=102)</c:v>
                </c:pt>
                <c:pt idx="41">
                  <c:v>lauki (n=149)</c:v>
                </c:pt>
              </c:strCache>
            </c:strRef>
          </c:cat>
          <c:val>
            <c:numRef>
              <c:f>dati_5!$G$67:$G$108</c:f>
              <c:numCache>
                <c:formatCode>General</c:formatCode>
                <c:ptCount val="42"/>
                <c:pt idx="0" formatCode="0.0">
                  <c:v>20.5</c:v>
                </c:pt>
                <c:pt idx="2" formatCode="0.0">
                  <c:v>18.799999999999997</c:v>
                </c:pt>
                <c:pt idx="3" formatCode="0.0">
                  <c:v>22.199999999999996</c:v>
                </c:pt>
                <c:pt idx="5" formatCode="0.0">
                  <c:v>22.9</c:v>
                </c:pt>
                <c:pt idx="6" formatCode="0.0">
                  <c:v>20.399999999999999</c:v>
                </c:pt>
                <c:pt idx="7" formatCode="0.0">
                  <c:v>17.699999999999996</c:v>
                </c:pt>
                <c:pt idx="8" formatCode="0.0">
                  <c:v>19.599999999999998</c:v>
                </c:pt>
                <c:pt idx="9" formatCode="0.0">
                  <c:v>19.299999999999997</c:v>
                </c:pt>
                <c:pt idx="10" formatCode="0.0">
                  <c:v>26.699999999999996</c:v>
                </c:pt>
                <c:pt idx="12" formatCode="0.0">
                  <c:v>12.499999999999996</c:v>
                </c:pt>
                <c:pt idx="13" formatCode="0.0">
                  <c:v>19.899999999999999</c:v>
                </c:pt>
                <c:pt idx="14" formatCode="0.0">
                  <c:v>22.799999999999997</c:v>
                </c:pt>
                <c:pt idx="16" formatCode="0.0">
                  <c:v>21.199999999999996</c:v>
                </c:pt>
                <c:pt idx="17" formatCode="0.0">
                  <c:v>19.799999999999997</c:v>
                </c:pt>
                <c:pt idx="19" formatCode="0.0">
                  <c:v>21.4</c:v>
                </c:pt>
                <c:pt idx="20" formatCode="0.0">
                  <c:v>9.0999999999999979</c:v>
                </c:pt>
                <c:pt idx="22" formatCode="0.0">
                  <c:v>20.099999999999994</c:v>
                </c:pt>
                <c:pt idx="23" formatCode="0.0">
                  <c:v>19.899999999999999</c:v>
                </c:pt>
                <c:pt idx="24" formatCode="0.0">
                  <c:v>22.4</c:v>
                </c:pt>
                <c:pt idx="26" formatCode="0.0">
                  <c:v>18.599999999999998</c:v>
                </c:pt>
                <c:pt idx="27" formatCode="0.0">
                  <c:v>23.599999999999998</c:v>
                </c:pt>
                <c:pt idx="28" formatCode="0.0">
                  <c:v>23.799999999999997</c:v>
                </c:pt>
                <c:pt idx="29" formatCode="0.0">
                  <c:v>26.299999999999997</c:v>
                </c:pt>
                <c:pt idx="30" formatCode="0.0">
                  <c:v>11.699999999999996</c:v>
                </c:pt>
                <c:pt idx="32" formatCode="0.0">
                  <c:v>23.199999999999996</c:v>
                </c:pt>
                <c:pt idx="33" formatCode="0.0">
                  <c:v>15.799999999999997</c:v>
                </c:pt>
                <c:pt idx="34" formatCode="0.0">
                  <c:v>23.699999999999996</c:v>
                </c:pt>
                <c:pt idx="35" formatCode="0.0">
                  <c:v>4.9999999999999964</c:v>
                </c:pt>
                <c:pt idx="36" formatCode="0.0">
                  <c:v>22.5</c:v>
                </c:pt>
                <c:pt idx="37" formatCode="0.0">
                  <c:v>24.799999999999997</c:v>
                </c:pt>
                <c:pt idx="39" formatCode="0.0">
                  <c:v>23.199999999999996</c:v>
                </c:pt>
                <c:pt idx="40" formatCode="0.0">
                  <c:v>12.999999999999996</c:v>
                </c:pt>
                <c:pt idx="41" formatCode="0.0">
                  <c:v>23.099999999999994</c:v>
                </c:pt>
              </c:numCache>
            </c:numRef>
          </c:val>
          <c:extLst>
            <c:ext xmlns:c16="http://schemas.microsoft.com/office/drawing/2014/chart" uri="{C3380CC4-5D6E-409C-BE32-E72D297353CC}">
              <c16:uniqueId val="{00000042-1250-442B-8482-9629DC13264B}"/>
            </c:ext>
          </c:extLst>
        </c:ser>
        <c:ser>
          <c:idx val="6"/>
          <c:order val="6"/>
          <c:tx>
            <c:strRef>
              <c:f>dati_5!$H$66</c:f>
              <c:strCache>
                <c:ptCount val="1"/>
                <c:pt idx="0">
                  <c:v>Grūti pateikt</c:v>
                </c:pt>
              </c:strCache>
            </c:strRef>
          </c:tx>
          <c:spPr>
            <a:solidFill>
              <a:schemeClr val="bg1">
                <a:lumMod val="85000"/>
              </a:schemeClr>
            </a:solidFill>
            <a:ln w="25400">
              <a:noFill/>
            </a:ln>
          </c:spPr>
          <c:invertIfNegative val="0"/>
          <c:dLbls>
            <c:numFmt formatCode="#,##0" sourceLinked="0"/>
            <c:spPr>
              <a:noFill/>
              <a:ln w="25400">
                <a:noFill/>
              </a:ln>
            </c:spPr>
            <c:txPr>
              <a:bodyPr/>
              <a:lstStyle/>
              <a:p>
                <a:pPr>
                  <a:defRPr sz="8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dati_5!$A$67:$A$108</c:f>
              <c:strCache>
                <c:ptCount val="42"/>
                <c:pt idx="0">
                  <c:v>visi respondenti (n=397)</c:v>
                </c:pt>
                <c:pt idx="2">
                  <c:v>vīrieši (n=189)</c:v>
                </c:pt>
                <c:pt idx="3">
                  <c:v>sievietes (n=208)</c:v>
                </c:pt>
                <c:pt idx="5">
                  <c:v>18 - 24 g.v. (n=31)</c:v>
                </c:pt>
                <c:pt idx="6">
                  <c:v>25 - 34 g.v. (n=80)</c:v>
                </c:pt>
                <c:pt idx="7">
                  <c:v>35 - 44 g.v. (n=86)</c:v>
                </c:pt>
                <c:pt idx="8">
                  <c:v>45 - 54 g.v. (n=68)</c:v>
                </c:pt>
                <c:pt idx="9">
                  <c:v>55 - 63 g.v. (n=67)</c:v>
                </c:pt>
                <c:pt idx="10">
                  <c:v>64 g.v. un vairāk (n=65)</c:v>
                </c:pt>
                <c:pt idx="12">
                  <c:v>pamatizglītība (n=20)</c:v>
                </c:pt>
                <c:pt idx="13">
                  <c:v>vidējā izglītība (n=234)</c:v>
                </c:pt>
                <c:pt idx="14">
                  <c:v>augstākā izglītība (n=143)</c:v>
                </c:pt>
                <c:pt idx="16">
                  <c:v>latviešu sarunvaloda ģimenē (n=277)</c:v>
                </c:pt>
                <c:pt idx="17">
                  <c:v>krievu sarunvaloda ģimenē (n=118)</c:v>
                </c:pt>
                <c:pt idx="19">
                  <c:v>LR pilsoņi (n=371)</c:v>
                </c:pt>
                <c:pt idx="20">
                  <c:v>respondenti bez LR pilsonības (n=26)</c:v>
                </c:pt>
                <c:pt idx="22">
                  <c:v>publiskajā sektorā nodarbinātie (n=72)</c:v>
                </c:pt>
                <c:pt idx="23">
                  <c:v>privātajā sektorā nodarbinātie (n=221)</c:v>
                </c:pt>
                <c:pt idx="24">
                  <c:v>nestrādājošie (n=104)</c:v>
                </c:pt>
                <c:pt idx="26">
                  <c:v>zemi ienākumi (n=49)</c:v>
                </c:pt>
                <c:pt idx="27">
                  <c:v>vidēji zemi ienākumi (n=55)</c:v>
                </c:pt>
                <c:pt idx="28">
                  <c:v>vidēji ienākumi (n=56)</c:v>
                </c:pt>
                <c:pt idx="29">
                  <c:v>vidēji augsti ienākumi (n=66)</c:v>
                </c:pt>
                <c:pt idx="30">
                  <c:v>augsti ienākumi (n=92)</c:v>
                </c:pt>
                <c:pt idx="32">
                  <c:v>Rīga (n=146)</c:v>
                </c:pt>
                <c:pt idx="33">
                  <c:v>Pierīga (n=68)</c:v>
                </c:pt>
                <c:pt idx="34">
                  <c:v>Vidzeme (n=65)</c:v>
                </c:pt>
                <c:pt idx="35">
                  <c:v>Kurzeme (n=34)</c:v>
                </c:pt>
                <c:pt idx="36">
                  <c:v>Zemgale (n=47)</c:v>
                </c:pt>
                <c:pt idx="37">
                  <c:v>Latgale (n=37)</c:v>
                </c:pt>
                <c:pt idx="39">
                  <c:v>Rīga (n=146)</c:v>
                </c:pt>
                <c:pt idx="40">
                  <c:v>cita pilsēta (n=102)</c:v>
                </c:pt>
                <c:pt idx="41">
                  <c:v>lauki (n=149)</c:v>
                </c:pt>
              </c:strCache>
            </c:strRef>
          </c:cat>
          <c:val>
            <c:numRef>
              <c:f>dati_5!$H$67:$H$108</c:f>
              <c:numCache>
                <c:formatCode>General</c:formatCode>
                <c:ptCount val="42"/>
                <c:pt idx="0" formatCode="0">
                  <c:v>3.8</c:v>
                </c:pt>
                <c:pt idx="2" formatCode="0">
                  <c:v>2.6</c:v>
                </c:pt>
                <c:pt idx="3" formatCode="0">
                  <c:v>5</c:v>
                </c:pt>
                <c:pt idx="5" formatCode="0">
                  <c:v>0</c:v>
                </c:pt>
                <c:pt idx="6" formatCode="0">
                  <c:v>6.3</c:v>
                </c:pt>
                <c:pt idx="7" formatCode="0">
                  <c:v>3.5</c:v>
                </c:pt>
                <c:pt idx="8" formatCode="0">
                  <c:v>4.4000000000000004</c:v>
                </c:pt>
                <c:pt idx="9" formatCode="0">
                  <c:v>4.4000000000000004</c:v>
                </c:pt>
                <c:pt idx="10" formatCode="0">
                  <c:v>1.5</c:v>
                </c:pt>
                <c:pt idx="12" formatCode="0">
                  <c:v>10.1</c:v>
                </c:pt>
                <c:pt idx="13" formatCode="0">
                  <c:v>3.5</c:v>
                </c:pt>
                <c:pt idx="14" formatCode="0">
                  <c:v>3.5</c:v>
                </c:pt>
                <c:pt idx="16" formatCode="0">
                  <c:v>4.4000000000000004</c:v>
                </c:pt>
                <c:pt idx="17" formatCode="0">
                  <c:v>2.7</c:v>
                </c:pt>
                <c:pt idx="19" formatCode="0">
                  <c:v>3.8</c:v>
                </c:pt>
                <c:pt idx="20" formatCode="0">
                  <c:v>3.6</c:v>
                </c:pt>
                <c:pt idx="22" formatCode="0">
                  <c:v>6.8</c:v>
                </c:pt>
                <c:pt idx="23" formatCode="0">
                  <c:v>3.2</c:v>
                </c:pt>
                <c:pt idx="24" formatCode="0">
                  <c:v>3.1</c:v>
                </c:pt>
                <c:pt idx="26" formatCode="0">
                  <c:v>2</c:v>
                </c:pt>
                <c:pt idx="27" formatCode="0">
                  <c:v>1.9</c:v>
                </c:pt>
                <c:pt idx="28" formatCode="0">
                  <c:v>3.4</c:v>
                </c:pt>
                <c:pt idx="29" formatCode="0">
                  <c:v>1.5</c:v>
                </c:pt>
                <c:pt idx="30" formatCode="0">
                  <c:v>4.3</c:v>
                </c:pt>
                <c:pt idx="32" formatCode="0">
                  <c:v>6.4</c:v>
                </c:pt>
                <c:pt idx="33" formatCode="0">
                  <c:v>1.4</c:v>
                </c:pt>
                <c:pt idx="34" formatCode="0">
                  <c:v>1.5</c:v>
                </c:pt>
                <c:pt idx="35" formatCode="0">
                  <c:v>8.5</c:v>
                </c:pt>
                <c:pt idx="36" formatCode="0">
                  <c:v>2.1</c:v>
                </c:pt>
                <c:pt idx="37" formatCode="0">
                  <c:v>0</c:v>
                </c:pt>
                <c:pt idx="39" formatCode="0">
                  <c:v>6.4</c:v>
                </c:pt>
                <c:pt idx="40" formatCode="0">
                  <c:v>2</c:v>
                </c:pt>
                <c:pt idx="41" formatCode="0">
                  <c:v>2.5</c:v>
                </c:pt>
              </c:numCache>
            </c:numRef>
          </c:val>
          <c:extLst>
            <c:ext xmlns:c16="http://schemas.microsoft.com/office/drawing/2014/chart" uri="{C3380CC4-5D6E-409C-BE32-E72D297353CC}">
              <c16:uniqueId val="{00000043-1250-442B-8482-9629DC13264B}"/>
            </c:ext>
          </c:extLst>
        </c:ser>
        <c:dLbls>
          <c:showLegendKey val="0"/>
          <c:showVal val="0"/>
          <c:showCatName val="0"/>
          <c:showSerName val="0"/>
          <c:showPercent val="0"/>
          <c:showBubbleSize val="0"/>
        </c:dLbls>
        <c:gapWidth val="27"/>
        <c:overlap val="100"/>
        <c:axId val="152905984"/>
        <c:axId val="152932736"/>
      </c:barChart>
      <c:catAx>
        <c:axId val="152905984"/>
        <c:scaling>
          <c:orientation val="maxMin"/>
        </c:scaling>
        <c:delete val="0"/>
        <c:axPos val="l"/>
        <c:title>
          <c:tx>
            <c:rich>
              <a:bodyPr rot="0" vert="horz"/>
              <a:lstStyle/>
              <a:p>
                <a:pPr algn="just">
                  <a:defRPr sz="800" b="0" i="0" u="none" strike="noStrike" baseline="0">
                    <a:solidFill>
                      <a:srgbClr val="000000"/>
                    </a:solidFill>
                    <a:latin typeface="Arial"/>
                    <a:ea typeface="Arial"/>
                    <a:cs typeface="Arial"/>
                  </a:defRPr>
                </a:pPr>
                <a:r>
                  <a:rPr lang="lv-LV"/>
                  <a:t>%</a:t>
                </a:r>
              </a:p>
            </c:rich>
          </c:tx>
          <c:layout>
            <c:manualLayout>
              <c:xMode val="edge"/>
              <c:yMode val="edge"/>
              <c:x val="9.6861319797333532E-4"/>
              <c:y val="3.9749989467509302E-2"/>
            </c:manualLayout>
          </c:layout>
          <c:overlay val="0"/>
          <c:spPr>
            <a:solidFill>
              <a:srgbClr val="FFFFFF"/>
            </a:solidFill>
            <a:ln w="3175">
              <a:solidFill>
                <a:srgbClr val="000000"/>
              </a:solidFill>
              <a:prstDash val="solid"/>
            </a:ln>
            <a:effectLst>
              <a:outerShdw dist="35921" dir="2700000" algn="br">
                <a:srgbClr val="000000"/>
              </a:outerShdw>
            </a:effectLst>
          </c:spPr>
        </c:title>
        <c:numFmt formatCode="General" sourceLinked="1"/>
        <c:majorTickMark val="out"/>
        <c:minorTickMark val="none"/>
        <c:tickLblPos val="low"/>
        <c:spPr>
          <a:ln w="3175">
            <a:solidFill>
              <a:srgbClr val="000000"/>
            </a:solidFill>
            <a:prstDash val="solid"/>
          </a:ln>
        </c:spPr>
        <c:txPr>
          <a:bodyPr rot="0" vert="horz"/>
          <a:lstStyle/>
          <a:p>
            <a:pPr>
              <a:defRPr sz="800" b="0" i="0" u="none" strike="noStrike" baseline="0">
                <a:solidFill>
                  <a:srgbClr val="000000"/>
                </a:solidFill>
                <a:latin typeface="Arial"/>
                <a:ea typeface="Arial"/>
                <a:cs typeface="Arial"/>
              </a:defRPr>
            </a:pPr>
            <a:endParaRPr lang="lv-LV"/>
          </a:p>
        </c:txPr>
        <c:crossAx val="152932736"/>
        <c:crossesAt val="95.7"/>
        <c:auto val="1"/>
        <c:lblAlgn val="ctr"/>
        <c:lblOffset val="100"/>
        <c:tickLblSkip val="1"/>
        <c:tickMarkSkip val="1"/>
        <c:noMultiLvlLbl val="0"/>
      </c:catAx>
      <c:valAx>
        <c:axId val="152932736"/>
        <c:scaling>
          <c:orientation val="minMax"/>
          <c:max val="140"/>
          <c:min val="0"/>
        </c:scaling>
        <c:delete val="1"/>
        <c:axPos val="b"/>
        <c:numFmt formatCode="0.0" sourceLinked="1"/>
        <c:majorTickMark val="out"/>
        <c:minorTickMark val="none"/>
        <c:tickLblPos val="nextTo"/>
        <c:crossAx val="152905984"/>
        <c:crosses val="max"/>
        <c:crossBetween val="between"/>
        <c:majorUnit val="74.5"/>
        <c:minorUnit val="4"/>
      </c:valAx>
      <c:spPr>
        <a:noFill/>
        <a:ln w="25400">
          <a:noFill/>
        </a:ln>
      </c:spPr>
    </c:plotArea>
    <c:legend>
      <c:legendPos val="r"/>
      <c:legendEntry>
        <c:idx val="0"/>
        <c:delete val="1"/>
      </c:legendEntry>
      <c:legendEntry>
        <c:idx val="5"/>
        <c:delete val="1"/>
      </c:legendEntry>
      <c:layout>
        <c:manualLayout>
          <c:xMode val="edge"/>
          <c:yMode val="edge"/>
          <c:x val="0.26003063151713302"/>
          <c:y val="7.0721357850070717E-3"/>
          <c:w val="0.73996936848286698"/>
          <c:h val="3.3560087797856991E-2"/>
        </c:manualLayout>
      </c:layout>
      <c:overlay val="0"/>
      <c:spPr>
        <a:noFill/>
        <a:ln w="25400">
          <a:noFill/>
        </a:ln>
      </c:spPr>
      <c:txPr>
        <a:bodyPr/>
        <a:lstStyle/>
        <a:p>
          <a:pPr>
            <a:defRPr sz="800" b="0" i="0" u="none" strike="noStrike" baseline="0">
              <a:solidFill>
                <a:srgbClr val="000000"/>
              </a:solidFill>
              <a:latin typeface="Arial"/>
              <a:ea typeface="Arial"/>
              <a:cs typeface="Arial"/>
            </a:defRPr>
          </a:pPr>
          <a:endParaRPr lang="lv-LV"/>
        </a:p>
      </c:txPr>
    </c:legend>
    <c:plotVisOnly val="1"/>
    <c:dispBlanksAs val="gap"/>
    <c:showDLblsOverMax val="0"/>
  </c:chart>
  <c:spPr>
    <a:noFill/>
    <a:ln w="6350">
      <a:noFill/>
    </a:ln>
  </c:spPr>
  <c:txPr>
    <a:bodyPr/>
    <a:lstStyle/>
    <a:p>
      <a:pPr>
        <a:defRPr sz="8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6178016064574844"/>
          <c:y val="5.7643298619930575E-2"/>
          <c:w val="0.73821983935425162"/>
          <c:h val="0.89888620777241568"/>
        </c:manualLayout>
      </c:layout>
      <c:barChart>
        <c:barDir val="bar"/>
        <c:grouping val="stacked"/>
        <c:varyColors val="0"/>
        <c:ser>
          <c:idx val="0"/>
          <c:order val="0"/>
          <c:tx>
            <c:strRef>
              <c:f>dati_1!$B$12</c:f>
              <c:strCache>
                <c:ptCount val="1"/>
              </c:strCache>
            </c:strRef>
          </c:tx>
          <c:spPr>
            <a:noFill/>
            <a:ln w="25400">
              <a:noFill/>
            </a:ln>
          </c:spPr>
          <c:invertIfNegative val="0"/>
          <c:cat>
            <c:strRef>
              <c:f>dati_1!$A$13:$A$54</c:f>
              <c:strCache>
                <c:ptCount val="42"/>
                <c:pt idx="0">
                  <c:v>visi respondenti (n=1019)</c:v>
                </c:pt>
                <c:pt idx="2">
                  <c:v>vīrieši (n=487)</c:v>
                </c:pt>
                <c:pt idx="3">
                  <c:v>sievietes (n=532)</c:v>
                </c:pt>
                <c:pt idx="5">
                  <c:v>18 - 24 g.v. (n=101)</c:v>
                </c:pt>
                <c:pt idx="6">
                  <c:v>25 - 34 g.v. (n=182)</c:v>
                </c:pt>
                <c:pt idx="7">
                  <c:v>35 - 44 g.v. (n=182)</c:v>
                </c:pt>
                <c:pt idx="8">
                  <c:v>45 - 54 g.v. (n=186)</c:v>
                </c:pt>
                <c:pt idx="9">
                  <c:v>55 - 63 g.v. (n=180)</c:v>
                </c:pt>
                <c:pt idx="10">
                  <c:v>64 g.v. un vairāk (n=188)</c:v>
                </c:pt>
                <c:pt idx="12">
                  <c:v>pamatizglītība (n=93)</c:v>
                </c:pt>
                <c:pt idx="13">
                  <c:v>vidējā izglītība (n=669)</c:v>
                </c:pt>
                <c:pt idx="14">
                  <c:v>augstākā izglītība (n=257)</c:v>
                </c:pt>
                <c:pt idx="16">
                  <c:v>latviešu sarunvaloda ģimenē (n=639)</c:v>
                </c:pt>
                <c:pt idx="17">
                  <c:v>krievu sarunvaloda ģimenē (n=373)</c:v>
                </c:pt>
                <c:pt idx="19">
                  <c:v>LR pilsoņi (n=889)</c:v>
                </c:pt>
                <c:pt idx="20">
                  <c:v>respondenti bez LR pilsonības (n=130)</c:v>
                </c:pt>
                <c:pt idx="22">
                  <c:v>publiskajā sektorā nodarbinātie (n=173)</c:v>
                </c:pt>
                <c:pt idx="23">
                  <c:v>privātajā sektorā nodarbinātie (n=510)</c:v>
                </c:pt>
                <c:pt idx="24">
                  <c:v>nestrādājošie (n=336)</c:v>
                </c:pt>
                <c:pt idx="26">
                  <c:v>zemi ienākumi (n=178)</c:v>
                </c:pt>
                <c:pt idx="27">
                  <c:v>vidēji zemi ienākumi (n=149)</c:v>
                </c:pt>
                <c:pt idx="28">
                  <c:v>vidēji ienākumi (n=160)</c:v>
                </c:pt>
                <c:pt idx="29">
                  <c:v>vidēji augsti ienākumi (n=141)</c:v>
                </c:pt>
                <c:pt idx="30">
                  <c:v>augsti ienākumi (n=163)</c:v>
                </c:pt>
                <c:pt idx="32">
                  <c:v>Rīga (n=334)</c:v>
                </c:pt>
                <c:pt idx="33">
                  <c:v>Pierīga (n=205)</c:v>
                </c:pt>
                <c:pt idx="34">
                  <c:v>Vidzeme (n=102)</c:v>
                </c:pt>
                <c:pt idx="35">
                  <c:v>Kurzeme (n=128)</c:v>
                </c:pt>
                <c:pt idx="36">
                  <c:v>Zemgale (n=114)</c:v>
                </c:pt>
                <c:pt idx="37">
                  <c:v>Latgale (n=136)</c:v>
                </c:pt>
                <c:pt idx="39">
                  <c:v>Rīga (n=334)</c:v>
                </c:pt>
                <c:pt idx="40">
                  <c:v>cita pilsēta (n=343)</c:v>
                </c:pt>
                <c:pt idx="41">
                  <c:v>lauki (n=342)</c:v>
                </c:pt>
              </c:strCache>
            </c:strRef>
          </c:cat>
          <c:val>
            <c:numRef>
              <c:f>dati_1!$B$13:$B$54</c:f>
              <c:numCache>
                <c:formatCode>General</c:formatCode>
                <c:ptCount val="42"/>
                <c:pt idx="0" formatCode="0.0">
                  <c:v>20.6</c:v>
                </c:pt>
                <c:pt idx="2" formatCode="0.0">
                  <c:v>17.500000000000007</c:v>
                </c:pt>
                <c:pt idx="3" formatCode="0.0">
                  <c:v>23.5</c:v>
                </c:pt>
                <c:pt idx="5" formatCode="0.0">
                  <c:v>40.799999999999997</c:v>
                </c:pt>
                <c:pt idx="6" formatCode="0.0">
                  <c:v>26.099999999999994</c:v>
                </c:pt>
                <c:pt idx="7" formatCode="0.0">
                  <c:v>18.600000000000009</c:v>
                </c:pt>
                <c:pt idx="8" formatCode="0.0">
                  <c:v>13.300000000000004</c:v>
                </c:pt>
                <c:pt idx="9" formatCode="0.0">
                  <c:v>16.700000000000003</c:v>
                </c:pt>
                <c:pt idx="10" formatCode="0.0">
                  <c:v>19.399999999999999</c:v>
                </c:pt>
                <c:pt idx="12" formatCode="0.0">
                  <c:v>42</c:v>
                </c:pt>
                <c:pt idx="13" formatCode="0.0">
                  <c:v>24.5</c:v>
                </c:pt>
                <c:pt idx="14" formatCode="0.0">
                  <c:v>3.1000000000000014</c:v>
                </c:pt>
                <c:pt idx="16" formatCode="0.0">
                  <c:v>19.300000000000004</c:v>
                </c:pt>
                <c:pt idx="17" formatCode="0.0">
                  <c:v>22.700000000000003</c:v>
                </c:pt>
                <c:pt idx="19" formatCode="0.0">
                  <c:v>19.700000000000003</c:v>
                </c:pt>
                <c:pt idx="20" formatCode="0.0">
                  <c:v>27.000000000000007</c:v>
                </c:pt>
                <c:pt idx="22" formatCode="0.0">
                  <c:v>14.300000000000004</c:v>
                </c:pt>
                <c:pt idx="23" formatCode="0.0">
                  <c:v>18.300000000000004</c:v>
                </c:pt>
                <c:pt idx="24" formatCode="0.0">
                  <c:v>27.800000000000004</c:v>
                </c:pt>
                <c:pt idx="26" formatCode="0.0">
                  <c:v>32.900000000000006</c:v>
                </c:pt>
                <c:pt idx="27" formatCode="0.0">
                  <c:v>26.200000000000003</c:v>
                </c:pt>
                <c:pt idx="28" formatCode="0.0">
                  <c:v>15.400000000000006</c:v>
                </c:pt>
                <c:pt idx="29" formatCode="0.0">
                  <c:v>10.700000000000003</c:v>
                </c:pt>
                <c:pt idx="30" formatCode="0.0">
                  <c:v>11.700000000000003</c:v>
                </c:pt>
                <c:pt idx="32" formatCode="0.0">
                  <c:v>11.899999999999999</c:v>
                </c:pt>
                <c:pt idx="33" formatCode="0.0">
                  <c:v>16.200000000000003</c:v>
                </c:pt>
                <c:pt idx="34" formatCode="0.0">
                  <c:v>31.6</c:v>
                </c:pt>
                <c:pt idx="35" formatCode="0.0">
                  <c:v>26.599999999999994</c:v>
                </c:pt>
                <c:pt idx="36" formatCode="0.0">
                  <c:v>27.500000000000007</c:v>
                </c:pt>
                <c:pt idx="37" formatCode="0.0">
                  <c:v>29.299999999999997</c:v>
                </c:pt>
                <c:pt idx="39" formatCode="0.0">
                  <c:v>11.899999999999999</c:v>
                </c:pt>
                <c:pt idx="40" formatCode="0.0">
                  <c:v>26.1</c:v>
                </c:pt>
                <c:pt idx="41" formatCode="0.0">
                  <c:v>23.800000000000004</c:v>
                </c:pt>
              </c:numCache>
            </c:numRef>
          </c:val>
          <c:extLst>
            <c:ext xmlns:c16="http://schemas.microsoft.com/office/drawing/2014/chart" uri="{C3380CC4-5D6E-409C-BE32-E72D297353CC}">
              <c16:uniqueId val="{00000000-A1C4-4C9C-B8A7-8B2439F32FE1}"/>
            </c:ext>
          </c:extLst>
        </c:ser>
        <c:ser>
          <c:idx val="1"/>
          <c:order val="1"/>
          <c:tx>
            <c:strRef>
              <c:f>dati_1!$C$12</c:f>
              <c:strCache>
                <c:ptCount val="1"/>
                <c:pt idx="0">
                  <c:v>Pilnīgi piekrīt</c:v>
                </c:pt>
              </c:strCache>
            </c:strRef>
          </c:tx>
          <c:spPr>
            <a:solidFill>
              <a:srgbClr val="928F00"/>
            </a:solidFill>
            <a:ln w="25400">
              <a:noFill/>
            </a:ln>
          </c:spPr>
          <c:invertIfNegative val="0"/>
          <c:dLbls>
            <c:dLbl>
              <c:idx val="0"/>
              <c:numFmt formatCode="0" sourceLinked="0"/>
              <c:spPr>
                <a:noFill/>
                <a:ln w="25400">
                  <a:noFill/>
                </a:ln>
              </c:spPr>
              <c:txPr>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0-B103-4586-AE6C-3D69409F564D}"/>
                </c:ext>
              </c:extLst>
            </c:dLbl>
            <c:dLbl>
              <c:idx val="1"/>
              <c:numFmt formatCode="0" sourceLinked="0"/>
              <c:spPr>
                <a:noFill/>
                <a:ln w="25400">
                  <a:noFill/>
                </a:ln>
              </c:spPr>
              <c:txPr>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1-B103-4586-AE6C-3D69409F564D}"/>
                </c:ext>
              </c:extLst>
            </c:dLbl>
            <c:dLbl>
              <c:idx val="2"/>
              <c:numFmt formatCode="0" sourceLinked="0"/>
              <c:spPr>
                <a:noFill/>
                <a:ln w="25400">
                  <a:noFill/>
                </a:ln>
              </c:spPr>
              <c:txPr>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2-B103-4586-AE6C-3D69409F564D}"/>
                </c:ext>
              </c:extLst>
            </c:dLbl>
            <c:dLbl>
              <c:idx val="3"/>
              <c:layout>
                <c:manualLayout>
                  <c:x val="1.7998560115190124E-3"/>
                  <c:y val="5.5256250869811594E-7"/>
                </c:manualLayout>
              </c:layout>
              <c:numFmt formatCode="0" sourceLinked="0"/>
              <c:spPr>
                <a:noFill/>
                <a:ln w="25400">
                  <a:noFill/>
                </a:ln>
              </c:spPr>
              <c:txPr>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1C4-4C9C-B8A7-8B2439F32FE1}"/>
                </c:ext>
              </c:extLst>
            </c:dLbl>
            <c:dLbl>
              <c:idx val="4"/>
              <c:layout>
                <c:manualLayout>
                  <c:x val="3.599712023038157E-3"/>
                  <c:y val="2.7628125431689459E-7"/>
                </c:manualLayout>
              </c:layout>
              <c:numFmt formatCode="0" sourceLinked="0"/>
              <c:spPr>
                <a:noFill/>
                <a:ln w="25400">
                  <a:noFill/>
                </a:ln>
              </c:spPr>
              <c:txPr>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1C4-4C9C-B8A7-8B2439F32FE1}"/>
                </c:ext>
              </c:extLst>
            </c:dLbl>
            <c:dLbl>
              <c:idx val="5"/>
              <c:layout>
                <c:manualLayout>
                  <c:x val="1.7998560115190785E-3"/>
                  <c:y val="0"/>
                </c:manualLayout>
              </c:layout>
              <c:numFmt formatCode="0" sourceLinked="0"/>
              <c:spPr>
                <a:noFill/>
                <a:ln w="25400">
                  <a:noFill/>
                </a:ln>
              </c:spPr>
              <c:txPr>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A1C4-4C9C-B8A7-8B2439F32FE1}"/>
                </c:ext>
              </c:extLst>
            </c:dLbl>
            <c:dLbl>
              <c:idx val="6"/>
              <c:layout>
                <c:manualLayout>
                  <c:x val="5.3995680345572351E-3"/>
                  <c:y val="2.762812544455481E-7"/>
                </c:manualLayout>
              </c:layout>
              <c:numFmt formatCode="0" sourceLinked="0"/>
              <c:spPr>
                <a:noFill/>
                <a:ln w="25400">
                  <a:noFill/>
                </a:ln>
              </c:spPr>
              <c:txPr>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A1C4-4C9C-B8A7-8B2439F32FE1}"/>
                </c:ext>
              </c:extLst>
            </c:dLbl>
            <c:dLbl>
              <c:idx val="7"/>
              <c:numFmt formatCode="0" sourceLinked="0"/>
              <c:spPr>
                <a:noFill/>
                <a:ln w="25400">
                  <a:noFill/>
                </a:ln>
              </c:spPr>
              <c:txPr>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3-B103-4586-AE6C-3D69409F564D}"/>
                </c:ext>
              </c:extLst>
            </c:dLbl>
            <c:dLbl>
              <c:idx val="8"/>
              <c:numFmt formatCode="0" sourceLinked="0"/>
              <c:spPr>
                <a:noFill/>
                <a:ln w="25400">
                  <a:noFill/>
                </a:ln>
              </c:spPr>
              <c:txPr>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4-B103-4586-AE6C-3D69409F564D}"/>
                </c:ext>
              </c:extLst>
            </c:dLbl>
            <c:dLbl>
              <c:idx val="9"/>
              <c:numFmt formatCode="0" sourceLinked="0"/>
              <c:spPr>
                <a:noFill/>
                <a:ln w="25400">
                  <a:noFill/>
                </a:ln>
              </c:spPr>
              <c:txPr>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5-B103-4586-AE6C-3D69409F564D}"/>
                </c:ext>
              </c:extLst>
            </c:dLbl>
            <c:dLbl>
              <c:idx val="10"/>
              <c:numFmt formatCode="0" sourceLinked="0"/>
              <c:spPr>
                <a:noFill/>
                <a:ln w="25400">
                  <a:noFill/>
                </a:ln>
              </c:spPr>
              <c:txPr>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6-B103-4586-AE6C-3D69409F564D}"/>
                </c:ext>
              </c:extLst>
            </c:dLbl>
            <c:dLbl>
              <c:idx val="11"/>
              <c:numFmt formatCode="0" sourceLinked="0"/>
              <c:spPr>
                <a:noFill/>
                <a:ln w="25400">
                  <a:noFill/>
                </a:ln>
              </c:spPr>
              <c:txPr>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7-B103-4586-AE6C-3D69409F564D}"/>
                </c:ext>
              </c:extLst>
            </c:dLbl>
            <c:dLbl>
              <c:idx val="12"/>
              <c:numFmt formatCode="0" sourceLinked="0"/>
              <c:spPr>
                <a:noFill/>
                <a:ln w="25400">
                  <a:noFill/>
                </a:ln>
              </c:spPr>
              <c:txPr>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8-B103-4586-AE6C-3D69409F564D}"/>
                </c:ext>
              </c:extLst>
            </c:dLbl>
            <c:dLbl>
              <c:idx val="13"/>
              <c:numFmt formatCode="0" sourceLinked="0"/>
              <c:spPr>
                <a:noFill/>
                <a:ln w="25400">
                  <a:noFill/>
                </a:ln>
              </c:spPr>
              <c:txPr>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9-B103-4586-AE6C-3D69409F564D}"/>
                </c:ext>
              </c:extLst>
            </c:dLbl>
            <c:dLbl>
              <c:idx val="14"/>
              <c:numFmt formatCode="0" sourceLinked="0"/>
              <c:spPr>
                <a:noFill/>
                <a:ln w="25400">
                  <a:noFill/>
                </a:ln>
              </c:spPr>
              <c:txPr>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A-B103-4586-AE6C-3D69409F564D}"/>
                </c:ext>
              </c:extLst>
            </c:dLbl>
            <c:dLbl>
              <c:idx val="15"/>
              <c:numFmt formatCode="0" sourceLinked="0"/>
              <c:spPr>
                <a:noFill/>
                <a:ln w="25400">
                  <a:noFill/>
                </a:ln>
              </c:spPr>
              <c:txPr>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B-B103-4586-AE6C-3D69409F564D}"/>
                </c:ext>
              </c:extLst>
            </c:dLbl>
            <c:dLbl>
              <c:idx val="16"/>
              <c:numFmt formatCode="0" sourceLinked="0"/>
              <c:spPr>
                <a:noFill/>
                <a:ln w="25400">
                  <a:noFill/>
                </a:ln>
              </c:spPr>
              <c:txPr>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C-B103-4586-AE6C-3D69409F564D}"/>
                </c:ext>
              </c:extLst>
            </c:dLbl>
            <c:dLbl>
              <c:idx val="18"/>
              <c:numFmt formatCode="0" sourceLinked="0"/>
              <c:spPr>
                <a:noFill/>
                <a:ln w="25400">
                  <a:noFill/>
                </a:ln>
              </c:spPr>
              <c:txPr>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D-B103-4586-AE6C-3D69409F564D}"/>
                </c:ext>
              </c:extLst>
            </c:dLbl>
            <c:dLbl>
              <c:idx val="19"/>
              <c:numFmt formatCode="0" sourceLinked="0"/>
              <c:spPr>
                <a:noFill/>
                <a:ln w="25400">
                  <a:noFill/>
                </a:ln>
              </c:spPr>
              <c:txPr>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E-B103-4586-AE6C-3D69409F564D}"/>
                </c:ext>
              </c:extLst>
            </c:dLbl>
            <c:dLbl>
              <c:idx val="22"/>
              <c:numFmt formatCode="0" sourceLinked="0"/>
              <c:spPr>
                <a:noFill/>
                <a:ln w="25400">
                  <a:noFill/>
                </a:ln>
              </c:spPr>
              <c:txPr>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F-B103-4586-AE6C-3D69409F564D}"/>
                </c:ext>
              </c:extLst>
            </c:dLbl>
            <c:dLbl>
              <c:idx val="23"/>
              <c:numFmt formatCode="0" sourceLinked="0"/>
              <c:spPr>
                <a:noFill/>
                <a:ln w="25400">
                  <a:noFill/>
                </a:ln>
              </c:spPr>
              <c:txPr>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0-B103-4586-AE6C-3D69409F564D}"/>
                </c:ext>
              </c:extLst>
            </c:dLbl>
            <c:dLbl>
              <c:idx val="25"/>
              <c:numFmt formatCode="0" sourceLinked="0"/>
              <c:spPr>
                <a:noFill/>
                <a:ln w="25400">
                  <a:noFill/>
                </a:ln>
              </c:spPr>
              <c:txPr>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1-B103-4586-AE6C-3D69409F564D}"/>
                </c:ext>
              </c:extLst>
            </c:dLbl>
            <c:dLbl>
              <c:idx val="26"/>
              <c:numFmt formatCode="0" sourceLinked="0"/>
              <c:spPr>
                <a:noFill/>
                <a:ln w="25400">
                  <a:noFill/>
                </a:ln>
              </c:spPr>
              <c:txPr>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2-B103-4586-AE6C-3D69409F564D}"/>
                </c:ext>
              </c:extLst>
            </c:dLbl>
            <c:dLbl>
              <c:idx val="27"/>
              <c:numFmt formatCode="0" sourceLinked="0"/>
              <c:spPr>
                <a:noFill/>
                <a:ln w="25400">
                  <a:noFill/>
                </a:ln>
              </c:spPr>
              <c:txPr>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3-B103-4586-AE6C-3D69409F564D}"/>
                </c:ext>
              </c:extLst>
            </c:dLbl>
            <c:dLbl>
              <c:idx val="28"/>
              <c:numFmt formatCode="0" sourceLinked="0"/>
              <c:spPr>
                <a:noFill/>
                <a:ln w="25400">
                  <a:noFill/>
                </a:ln>
              </c:spPr>
              <c:txPr>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4-B103-4586-AE6C-3D69409F564D}"/>
                </c:ext>
              </c:extLst>
            </c:dLbl>
            <c:dLbl>
              <c:idx val="29"/>
              <c:numFmt formatCode="0" sourceLinked="0"/>
              <c:spPr>
                <a:noFill/>
                <a:ln w="25400">
                  <a:noFill/>
                </a:ln>
              </c:spPr>
              <c:txPr>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5-B103-4586-AE6C-3D69409F564D}"/>
                </c:ext>
              </c:extLst>
            </c:dLbl>
            <c:dLbl>
              <c:idx val="30"/>
              <c:numFmt formatCode="0" sourceLinked="0"/>
              <c:spPr>
                <a:noFill/>
                <a:ln w="25400">
                  <a:noFill/>
                </a:ln>
              </c:spPr>
              <c:txPr>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6-B103-4586-AE6C-3D69409F564D}"/>
                </c:ext>
              </c:extLst>
            </c:dLbl>
            <c:dLbl>
              <c:idx val="31"/>
              <c:numFmt formatCode="0" sourceLinked="0"/>
              <c:spPr>
                <a:noFill/>
                <a:ln w="25400">
                  <a:noFill/>
                </a:ln>
              </c:spPr>
              <c:txPr>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7-B103-4586-AE6C-3D69409F564D}"/>
                </c:ext>
              </c:extLst>
            </c:dLbl>
            <c:dLbl>
              <c:idx val="32"/>
              <c:numFmt formatCode="0" sourceLinked="0"/>
              <c:spPr>
                <a:noFill/>
                <a:ln w="25400">
                  <a:noFill/>
                </a:ln>
              </c:spPr>
              <c:txPr>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8-B103-4586-AE6C-3D69409F564D}"/>
                </c:ext>
              </c:extLst>
            </c:dLbl>
            <c:dLbl>
              <c:idx val="33"/>
              <c:numFmt formatCode="0" sourceLinked="0"/>
              <c:spPr>
                <a:noFill/>
                <a:ln w="25400">
                  <a:noFill/>
                </a:ln>
              </c:spPr>
              <c:txPr>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9-B103-4586-AE6C-3D69409F564D}"/>
                </c:ext>
              </c:extLst>
            </c:dLbl>
            <c:dLbl>
              <c:idx val="34"/>
              <c:numFmt formatCode="0" sourceLinked="0"/>
              <c:spPr>
                <a:noFill/>
                <a:ln w="25400">
                  <a:noFill/>
                </a:ln>
              </c:spPr>
              <c:txPr>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A-B103-4586-AE6C-3D69409F564D}"/>
                </c:ext>
              </c:extLst>
            </c:dLbl>
            <c:dLbl>
              <c:idx val="35"/>
              <c:numFmt formatCode="0" sourceLinked="0"/>
              <c:spPr>
                <a:noFill/>
                <a:ln w="25400">
                  <a:noFill/>
                </a:ln>
              </c:spPr>
              <c:txPr>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B-B103-4586-AE6C-3D69409F564D}"/>
                </c:ext>
              </c:extLst>
            </c:dLbl>
            <c:dLbl>
              <c:idx val="37"/>
              <c:numFmt formatCode="0" sourceLinked="0"/>
              <c:spPr>
                <a:noFill/>
                <a:ln w="25400">
                  <a:noFill/>
                </a:ln>
              </c:spPr>
              <c:txPr>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C-B103-4586-AE6C-3D69409F564D}"/>
                </c:ext>
              </c:extLst>
            </c:dLbl>
            <c:dLbl>
              <c:idx val="38"/>
              <c:numFmt formatCode="0" sourceLinked="0"/>
              <c:spPr>
                <a:noFill/>
                <a:ln w="25400">
                  <a:noFill/>
                </a:ln>
              </c:spPr>
              <c:txPr>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D-B103-4586-AE6C-3D69409F564D}"/>
                </c:ext>
              </c:extLst>
            </c:dLbl>
            <c:numFmt formatCode="0" sourceLinked="0"/>
            <c:spPr>
              <a:noFill/>
              <a:ln w="25400">
                <a:noFill/>
              </a:ln>
            </c:spPr>
            <c:txPr>
              <a:bodyPr wrap="square" lIns="38100" tIns="19050" rIns="38100" bIns="19050" anchor="ctr">
                <a:spAutoFit/>
              </a:bodyPr>
              <a:lstStyle/>
              <a:p>
                <a:pPr algn="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dati_1!$A$13:$A$54</c:f>
              <c:strCache>
                <c:ptCount val="42"/>
                <c:pt idx="0">
                  <c:v>visi respondenti (n=1019)</c:v>
                </c:pt>
                <c:pt idx="2">
                  <c:v>vīrieši (n=487)</c:v>
                </c:pt>
                <c:pt idx="3">
                  <c:v>sievietes (n=532)</c:v>
                </c:pt>
                <c:pt idx="5">
                  <c:v>18 - 24 g.v. (n=101)</c:v>
                </c:pt>
                <c:pt idx="6">
                  <c:v>25 - 34 g.v. (n=182)</c:v>
                </c:pt>
                <c:pt idx="7">
                  <c:v>35 - 44 g.v. (n=182)</c:v>
                </c:pt>
                <c:pt idx="8">
                  <c:v>45 - 54 g.v. (n=186)</c:v>
                </c:pt>
                <c:pt idx="9">
                  <c:v>55 - 63 g.v. (n=180)</c:v>
                </c:pt>
                <c:pt idx="10">
                  <c:v>64 g.v. un vairāk (n=188)</c:v>
                </c:pt>
                <c:pt idx="12">
                  <c:v>pamatizglītība (n=93)</c:v>
                </c:pt>
                <c:pt idx="13">
                  <c:v>vidējā izglītība (n=669)</c:v>
                </c:pt>
                <c:pt idx="14">
                  <c:v>augstākā izglītība (n=257)</c:v>
                </c:pt>
                <c:pt idx="16">
                  <c:v>latviešu sarunvaloda ģimenē (n=639)</c:v>
                </c:pt>
                <c:pt idx="17">
                  <c:v>krievu sarunvaloda ģimenē (n=373)</c:v>
                </c:pt>
                <c:pt idx="19">
                  <c:v>LR pilsoņi (n=889)</c:v>
                </c:pt>
                <c:pt idx="20">
                  <c:v>respondenti bez LR pilsonības (n=130)</c:v>
                </c:pt>
                <c:pt idx="22">
                  <c:v>publiskajā sektorā nodarbinātie (n=173)</c:v>
                </c:pt>
                <c:pt idx="23">
                  <c:v>privātajā sektorā nodarbinātie (n=510)</c:v>
                </c:pt>
                <c:pt idx="24">
                  <c:v>nestrādājošie (n=336)</c:v>
                </c:pt>
                <c:pt idx="26">
                  <c:v>zemi ienākumi (n=178)</c:v>
                </c:pt>
                <c:pt idx="27">
                  <c:v>vidēji zemi ienākumi (n=149)</c:v>
                </c:pt>
                <c:pt idx="28">
                  <c:v>vidēji ienākumi (n=160)</c:v>
                </c:pt>
                <c:pt idx="29">
                  <c:v>vidēji augsti ienākumi (n=141)</c:v>
                </c:pt>
                <c:pt idx="30">
                  <c:v>augsti ienākumi (n=163)</c:v>
                </c:pt>
                <c:pt idx="32">
                  <c:v>Rīga (n=334)</c:v>
                </c:pt>
                <c:pt idx="33">
                  <c:v>Pierīga (n=205)</c:v>
                </c:pt>
                <c:pt idx="34">
                  <c:v>Vidzeme (n=102)</c:v>
                </c:pt>
                <c:pt idx="35">
                  <c:v>Kurzeme (n=128)</c:v>
                </c:pt>
                <c:pt idx="36">
                  <c:v>Zemgale (n=114)</c:v>
                </c:pt>
                <c:pt idx="37">
                  <c:v>Latgale (n=136)</c:v>
                </c:pt>
                <c:pt idx="39">
                  <c:v>Rīga (n=334)</c:v>
                </c:pt>
                <c:pt idx="40">
                  <c:v>cita pilsēta (n=343)</c:v>
                </c:pt>
                <c:pt idx="41">
                  <c:v>lauki (n=342)</c:v>
                </c:pt>
              </c:strCache>
            </c:strRef>
          </c:cat>
          <c:val>
            <c:numRef>
              <c:f>dati_1!$C$13:$C$54</c:f>
              <c:numCache>
                <c:formatCode>General</c:formatCode>
                <c:ptCount val="42"/>
                <c:pt idx="0" formatCode="0.0">
                  <c:v>20.100000000000001</c:v>
                </c:pt>
                <c:pt idx="2" formatCode="0.0">
                  <c:v>22.9</c:v>
                </c:pt>
                <c:pt idx="3" formatCode="0.0">
                  <c:v>17.5</c:v>
                </c:pt>
                <c:pt idx="5" formatCode="0.0">
                  <c:v>8.9</c:v>
                </c:pt>
                <c:pt idx="6" formatCode="0.0">
                  <c:v>15.4</c:v>
                </c:pt>
                <c:pt idx="7" formatCode="0.0">
                  <c:v>19.8</c:v>
                </c:pt>
                <c:pt idx="8" formatCode="0.0">
                  <c:v>17.899999999999999</c:v>
                </c:pt>
                <c:pt idx="9" formatCode="0.0">
                  <c:v>27.8</c:v>
                </c:pt>
                <c:pt idx="10" formatCode="0.0">
                  <c:v>25.6</c:v>
                </c:pt>
                <c:pt idx="12" formatCode="0.0">
                  <c:v>13.9</c:v>
                </c:pt>
                <c:pt idx="13" formatCode="0.0">
                  <c:v>17</c:v>
                </c:pt>
                <c:pt idx="14" formatCode="0.0">
                  <c:v>30.2</c:v>
                </c:pt>
                <c:pt idx="16" formatCode="0.0">
                  <c:v>20.5</c:v>
                </c:pt>
                <c:pt idx="17" formatCode="0.0">
                  <c:v>19</c:v>
                </c:pt>
                <c:pt idx="19" formatCode="0.0">
                  <c:v>20.2</c:v>
                </c:pt>
                <c:pt idx="20" formatCode="0.0">
                  <c:v>19.3</c:v>
                </c:pt>
                <c:pt idx="22" formatCode="0.0">
                  <c:v>18.5</c:v>
                </c:pt>
                <c:pt idx="23" formatCode="0.0">
                  <c:v>21.4</c:v>
                </c:pt>
                <c:pt idx="24" formatCode="0.0">
                  <c:v>18.899999999999999</c:v>
                </c:pt>
                <c:pt idx="26" formatCode="0.0">
                  <c:v>13.3</c:v>
                </c:pt>
                <c:pt idx="27" formatCode="0.0">
                  <c:v>18.100000000000001</c:v>
                </c:pt>
                <c:pt idx="28" formatCode="0.0">
                  <c:v>18.5</c:v>
                </c:pt>
                <c:pt idx="29" formatCode="0.0">
                  <c:v>20.8</c:v>
                </c:pt>
                <c:pt idx="30" formatCode="0.0">
                  <c:v>34.200000000000003</c:v>
                </c:pt>
                <c:pt idx="32" formatCode="0.0">
                  <c:v>24.1</c:v>
                </c:pt>
                <c:pt idx="33" formatCode="0.0">
                  <c:v>25.3</c:v>
                </c:pt>
                <c:pt idx="34" formatCode="0.0">
                  <c:v>12.7</c:v>
                </c:pt>
                <c:pt idx="35" formatCode="0.0">
                  <c:v>16.100000000000001</c:v>
                </c:pt>
                <c:pt idx="36" formatCode="0.0">
                  <c:v>15.8</c:v>
                </c:pt>
                <c:pt idx="37" formatCode="0.0">
                  <c:v>15.4</c:v>
                </c:pt>
                <c:pt idx="39" formatCode="0.0">
                  <c:v>24.1</c:v>
                </c:pt>
                <c:pt idx="40" formatCode="0.0">
                  <c:v>20.9</c:v>
                </c:pt>
                <c:pt idx="41" formatCode="0.0">
                  <c:v>15.3</c:v>
                </c:pt>
              </c:numCache>
            </c:numRef>
          </c:val>
          <c:extLst>
            <c:ext xmlns:c16="http://schemas.microsoft.com/office/drawing/2014/chart" uri="{C3380CC4-5D6E-409C-BE32-E72D297353CC}">
              <c16:uniqueId val="{00000023-A1C4-4C9C-B8A7-8B2439F32FE1}"/>
            </c:ext>
          </c:extLst>
        </c:ser>
        <c:ser>
          <c:idx val="2"/>
          <c:order val="2"/>
          <c:tx>
            <c:strRef>
              <c:f>dati_1!$D$12</c:f>
              <c:strCache>
                <c:ptCount val="1"/>
                <c:pt idx="0">
                  <c:v>Drīzāk piekrīt</c:v>
                </c:pt>
              </c:strCache>
            </c:strRef>
          </c:tx>
          <c:spPr>
            <a:solidFill>
              <a:srgbClr val="EEE800"/>
            </a:solidFill>
            <a:ln w="25400">
              <a:noFill/>
            </a:ln>
          </c:spPr>
          <c:invertIfNegative val="0"/>
          <c:dLbls>
            <c:dLbl>
              <c:idx val="0"/>
              <c:numFmt formatCode="0" sourceLinked="0"/>
              <c:spPr>
                <a:noFill/>
                <a:ln w="25400">
                  <a:noFill/>
                </a:ln>
              </c:spPr>
              <c:txPr>
                <a:bodyPr/>
                <a:lstStyle/>
                <a:p>
                  <a:pPr>
                    <a:defRPr sz="8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E-B103-4586-AE6C-3D69409F564D}"/>
                </c:ext>
              </c:extLst>
            </c:dLbl>
            <c:dLbl>
              <c:idx val="1"/>
              <c:numFmt formatCode="0" sourceLinked="0"/>
              <c:spPr>
                <a:noFill/>
                <a:ln w="25400">
                  <a:noFill/>
                </a:ln>
              </c:spPr>
              <c:txPr>
                <a:bodyPr/>
                <a:lstStyle/>
                <a:p>
                  <a:pPr>
                    <a:defRPr sz="8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F-B103-4586-AE6C-3D69409F564D}"/>
                </c:ext>
              </c:extLst>
            </c:dLbl>
            <c:dLbl>
              <c:idx val="2"/>
              <c:numFmt formatCode="0" sourceLinked="0"/>
              <c:spPr>
                <a:noFill/>
                <a:ln w="25400">
                  <a:noFill/>
                </a:ln>
              </c:spPr>
              <c:txPr>
                <a:bodyPr/>
                <a:lstStyle/>
                <a:p>
                  <a:pPr>
                    <a:defRPr sz="8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0-B103-4586-AE6C-3D69409F564D}"/>
                </c:ext>
              </c:extLst>
            </c:dLbl>
            <c:dLbl>
              <c:idx val="3"/>
              <c:numFmt formatCode="0" sourceLinked="0"/>
              <c:spPr>
                <a:noFill/>
                <a:ln w="25400">
                  <a:noFill/>
                </a:ln>
              </c:spPr>
              <c:txPr>
                <a:bodyPr/>
                <a:lstStyle/>
                <a:p>
                  <a:pPr>
                    <a:defRPr sz="8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1-B103-4586-AE6C-3D69409F564D}"/>
                </c:ext>
              </c:extLst>
            </c:dLbl>
            <c:dLbl>
              <c:idx val="4"/>
              <c:numFmt formatCode="0" sourceLinked="0"/>
              <c:spPr>
                <a:noFill/>
                <a:ln w="25400">
                  <a:noFill/>
                </a:ln>
              </c:spPr>
              <c:txPr>
                <a:bodyPr/>
                <a:lstStyle/>
                <a:p>
                  <a:pPr>
                    <a:defRPr sz="8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2-B103-4586-AE6C-3D69409F564D}"/>
                </c:ext>
              </c:extLst>
            </c:dLbl>
            <c:dLbl>
              <c:idx val="5"/>
              <c:numFmt formatCode="0" sourceLinked="0"/>
              <c:spPr>
                <a:noFill/>
                <a:ln w="25400">
                  <a:noFill/>
                </a:ln>
              </c:spPr>
              <c:txPr>
                <a:bodyPr/>
                <a:lstStyle/>
                <a:p>
                  <a:pPr>
                    <a:defRPr sz="8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3-B103-4586-AE6C-3D69409F564D}"/>
                </c:ext>
              </c:extLst>
            </c:dLbl>
            <c:dLbl>
              <c:idx val="6"/>
              <c:numFmt formatCode="0" sourceLinked="0"/>
              <c:spPr>
                <a:noFill/>
                <a:ln w="25400">
                  <a:noFill/>
                </a:ln>
              </c:spPr>
              <c:txPr>
                <a:bodyPr/>
                <a:lstStyle/>
                <a:p>
                  <a:pPr>
                    <a:defRPr sz="8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4-B103-4586-AE6C-3D69409F564D}"/>
                </c:ext>
              </c:extLst>
            </c:dLbl>
            <c:dLbl>
              <c:idx val="7"/>
              <c:numFmt formatCode="0" sourceLinked="0"/>
              <c:spPr>
                <a:noFill/>
                <a:ln w="25400">
                  <a:noFill/>
                </a:ln>
              </c:spPr>
              <c:txPr>
                <a:bodyPr/>
                <a:lstStyle/>
                <a:p>
                  <a:pPr>
                    <a:defRPr sz="8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5-B103-4586-AE6C-3D69409F564D}"/>
                </c:ext>
              </c:extLst>
            </c:dLbl>
            <c:dLbl>
              <c:idx val="8"/>
              <c:numFmt formatCode="0" sourceLinked="0"/>
              <c:spPr>
                <a:noFill/>
                <a:ln w="25400">
                  <a:noFill/>
                </a:ln>
              </c:spPr>
              <c:txPr>
                <a:bodyPr/>
                <a:lstStyle/>
                <a:p>
                  <a:pPr>
                    <a:defRPr sz="8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6-B103-4586-AE6C-3D69409F564D}"/>
                </c:ext>
              </c:extLst>
            </c:dLbl>
            <c:numFmt formatCode="0" sourceLinked="0"/>
            <c:spPr>
              <a:noFill/>
              <a:ln w="25400">
                <a:noFill/>
              </a:ln>
            </c:spPr>
            <c:txPr>
              <a:bodyPr wrap="square" lIns="38100" tIns="19050" rIns="38100" bIns="19050" anchor="ctr">
                <a:spAutoFit/>
              </a:bodyPr>
              <a:lstStyle/>
              <a:p>
                <a:pPr>
                  <a:defRPr sz="8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dati_1!$A$13:$A$54</c:f>
              <c:strCache>
                <c:ptCount val="42"/>
                <c:pt idx="0">
                  <c:v>visi respondenti (n=1019)</c:v>
                </c:pt>
                <c:pt idx="2">
                  <c:v>vīrieši (n=487)</c:v>
                </c:pt>
                <c:pt idx="3">
                  <c:v>sievietes (n=532)</c:v>
                </c:pt>
                <c:pt idx="5">
                  <c:v>18 - 24 g.v. (n=101)</c:v>
                </c:pt>
                <c:pt idx="6">
                  <c:v>25 - 34 g.v. (n=182)</c:v>
                </c:pt>
                <c:pt idx="7">
                  <c:v>35 - 44 g.v. (n=182)</c:v>
                </c:pt>
                <c:pt idx="8">
                  <c:v>45 - 54 g.v. (n=186)</c:v>
                </c:pt>
                <c:pt idx="9">
                  <c:v>55 - 63 g.v. (n=180)</c:v>
                </c:pt>
                <c:pt idx="10">
                  <c:v>64 g.v. un vairāk (n=188)</c:v>
                </c:pt>
                <c:pt idx="12">
                  <c:v>pamatizglītība (n=93)</c:v>
                </c:pt>
                <c:pt idx="13">
                  <c:v>vidējā izglītība (n=669)</c:v>
                </c:pt>
                <c:pt idx="14">
                  <c:v>augstākā izglītība (n=257)</c:v>
                </c:pt>
                <c:pt idx="16">
                  <c:v>latviešu sarunvaloda ģimenē (n=639)</c:v>
                </c:pt>
                <c:pt idx="17">
                  <c:v>krievu sarunvaloda ģimenē (n=373)</c:v>
                </c:pt>
                <c:pt idx="19">
                  <c:v>LR pilsoņi (n=889)</c:v>
                </c:pt>
                <c:pt idx="20">
                  <c:v>respondenti bez LR pilsonības (n=130)</c:v>
                </c:pt>
                <c:pt idx="22">
                  <c:v>publiskajā sektorā nodarbinātie (n=173)</c:v>
                </c:pt>
                <c:pt idx="23">
                  <c:v>privātajā sektorā nodarbinātie (n=510)</c:v>
                </c:pt>
                <c:pt idx="24">
                  <c:v>nestrādājošie (n=336)</c:v>
                </c:pt>
                <c:pt idx="26">
                  <c:v>zemi ienākumi (n=178)</c:v>
                </c:pt>
                <c:pt idx="27">
                  <c:v>vidēji zemi ienākumi (n=149)</c:v>
                </c:pt>
                <c:pt idx="28">
                  <c:v>vidēji ienākumi (n=160)</c:v>
                </c:pt>
                <c:pt idx="29">
                  <c:v>vidēji augsti ienākumi (n=141)</c:v>
                </c:pt>
                <c:pt idx="30">
                  <c:v>augsti ienākumi (n=163)</c:v>
                </c:pt>
                <c:pt idx="32">
                  <c:v>Rīga (n=334)</c:v>
                </c:pt>
                <c:pt idx="33">
                  <c:v>Pierīga (n=205)</c:v>
                </c:pt>
                <c:pt idx="34">
                  <c:v>Vidzeme (n=102)</c:v>
                </c:pt>
                <c:pt idx="35">
                  <c:v>Kurzeme (n=128)</c:v>
                </c:pt>
                <c:pt idx="36">
                  <c:v>Zemgale (n=114)</c:v>
                </c:pt>
                <c:pt idx="37">
                  <c:v>Latgale (n=136)</c:v>
                </c:pt>
                <c:pt idx="39">
                  <c:v>Rīga (n=334)</c:v>
                </c:pt>
                <c:pt idx="40">
                  <c:v>cita pilsēta (n=343)</c:v>
                </c:pt>
                <c:pt idx="41">
                  <c:v>lauki (n=342)</c:v>
                </c:pt>
              </c:strCache>
            </c:strRef>
          </c:cat>
          <c:val>
            <c:numRef>
              <c:f>dati_1!$D$13:$D$54</c:f>
              <c:numCache>
                <c:formatCode>General</c:formatCode>
                <c:ptCount val="42"/>
                <c:pt idx="0" formatCode="0.0">
                  <c:v>41</c:v>
                </c:pt>
                <c:pt idx="2" formatCode="0.0">
                  <c:v>41.3</c:v>
                </c:pt>
                <c:pt idx="3" formatCode="0.0">
                  <c:v>40.700000000000003</c:v>
                </c:pt>
                <c:pt idx="5" formatCode="0.0">
                  <c:v>32</c:v>
                </c:pt>
                <c:pt idx="6" formatCode="0.0">
                  <c:v>40.200000000000003</c:v>
                </c:pt>
                <c:pt idx="7" formatCode="0.0">
                  <c:v>43.3</c:v>
                </c:pt>
                <c:pt idx="8" formatCode="0.0">
                  <c:v>50.5</c:v>
                </c:pt>
                <c:pt idx="9" formatCode="0.0">
                  <c:v>37.200000000000003</c:v>
                </c:pt>
                <c:pt idx="10" formatCode="0.0">
                  <c:v>36.700000000000003</c:v>
                </c:pt>
                <c:pt idx="12" formatCode="0.0">
                  <c:v>25.8</c:v>
                </c:pt>
                <c:pt idx="13" formatCode="0.0">
                  <c:v>40.200000000000003</c:v>
                </c:pt>
                <c:pt idx="14" formatCode="0.0">
                  <c:v>48.4</c:v>
                </c:pt>
                <c:pt idx="16" formatCode="0.0">
                  <c:v>41.9</c:v>
                </c:pt>
                <c:pt idx="17" formatCode="0.0">
                  <c:v>40</c:v>
                </c:pt>
                <c:pt idx="19" formatCode="0.0">
                  <c:v>41.8</c:v>
                </c:pt>
                <c:pt idx="20" formatCode="0.0">
                  <c:v>35.4</c:v>
                </c:pt>
                <c:pt idx="22" formatCode="0.0">
                  <c:v>48.9</c:v>
                </c:pt>
                <c:pt idx="23" formatCode="0.0">
                  <c:v>42</c:v>
                </c:pt>
                <c:pt idx="24" formatCode="0.0">
                  <c:v>35</c:v>
                </c:pt>
                <c:pt idx="26" formatCode="0.0">
                  <c:v>35.5</c:v>
                </c:pt>
                <c:pt idx="27" formatCode="0.0">
                  <c:v>37.4</c:v>
                </c:pt>
                <c:pt idx="28" formatCode="0.0">
                  <c:v>47.8</c:v>
                </c:pt>
                <c:pt idx="29" formatCode="0.0">
                  <c:v>50.2</c:v>
                </c:pt>
                <c:pt idx="30" formatCode="0.0">
                  <c:v>35.799999999999997</c:v>
                </c:pt>
                <c:pt idx="32" formatCode="0.0">
                  <c:v>45.7</c:v>
                </c:pt>
                <c:pt idx="33" formatCode="0.0">
                  <c:v>40.200000000000003</c:v>
                </c:pt>
                <c:pt idx="34" formatCode="0.0">
                  <c:v>37.4</c:v>
                </c:pt>
                <c:pt idx="35" formatCode="0.0">
                  <c:v>39</c:v>
                </c:pt>
                <c:pt idx="36" formatCode="0.0">
                  <c:v>38.4</c:v>
                </c:pt>
                <c:pt idx="37" formatCode="0.0">
                  <c:v>37</c:v>
                </c:pt>
                <c:pt idx="39" formatCode="0.0">
                  <c:v>45.7</c:v>
                </c:pt>
                <c:pt idx="40" formatCode="0.0">
                  <c:v>34.700000000000003</c:v>
                </c:pt>
                <c:pt idx="41" formatCode="0.0">
                  <c:v>42.6</c:v>
                </c:pt>
              </c:numCache>
            </c:numRef>
          </c:val>
          <c:extLst>
            <c:ext xmlns:c16="http://schemas.microsoft.com/office/drawing/2014/chart" uri="{C3380CC4-5D6E-409C-BE32-E72D297353CC}">
              <c16:uniqueId val="{0000002D-A1C4-4C9C-B8A7-8B2439F32FE1}"/>
            </c:ext>
          </c:extLst>
        </c:ser>
        <c:ser>
          <c:idx val="3"/>
          <c:order val="3"/>
          <c:tx>
            <c:strRef>
              <c:f>dati_1!$E$12</c:f>
              <c:strCache>
                <c:ptCount val="1"/>
                <c:pt idx="0">
                  <c:v>Drīzāk nepiekrīt</c:v>
                </c:pt>
              </c:strCache>
            </c:strRef>
          </c:tx>
          <c:spPr>
            <a:solidFill>
              <a:srgbClr val="F09252"/>
            </a:solidFill>
            <a:ln w="25400">
              <a:noFill/>
            </a:ln>
          </c:spPr>
          <c:invertIfNegative val="0"/>
          <c:dLbls>
            <c:numFmt formatCode="0" sourceLinked="0"/>
            <c:spPr>
              <a:noFill/>
              <a:ln w="25400">
                <a:noFill/>
              </a:ln>
            </c:spPr>
            <c:txPr>
              <a:bodyPr/>
              <a:lstStyle/>
              <a:p>
                <a:pPr>
                  <a:defRPr sz="8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dati_1!$A$13:$A$54</c:f>
              <c:strCache>
                <c:ptCount val="42"/>
                <c:pt idx="0">
                  <c:v>visi respondenti (n=1019)</c:v>
                </c:pt>
                <c:pt idx="2">
                  <c:v>vīrieši (n=487)</c:v>
                </c:pt>
                <c:pt idx="3">
                  <c:v>sievietes (n=532)</c:v>
                </c:pt>
                <c:pt idx="5">
                  <c:v>18 - 24 g.v. (n=101)</c:v>
                </c:pt>
                <c:pt idx="6">
                  <c:v>25 - 34 g.v. (n=182)</c:v>
                </c:pt>
                <c:pt idx="7">
                  <c:v>35 - 44 g.v. (n=182)</c:v>
                </c:pt>
                <c:pt idx="8">
                  <c:v>45 - 54 g.v. (n=186)</c:v>
                </c:pt>
                <c:pt idx="9">
                  <c:v>55 - 63 g.v. (n=180)</c:v>
                </c:pt>
                <c:pt idx="10">
                  <c:v>64 g.v. un vairāk (n=188)</c:v>
                </c:pt>
                <c:pt idx="12">
                  <c:v>pamatizglītība (n=93)</c:v>
                </c:pt>
                <c:pt idx="13">
                  <c:v>vidējā izglītība (n=669)</c:v>
                </c:pt>
                <c:pt idx="14">
                  <c:v>augstākā izglītība (n=257)</c:v>
                </c:pt>
                <c:pt idx="16">
                  <c:v>latviešu sarunvaloda ģimenē (n=639)</c:v>
                </c:pt>
                <c:pt idx="17">
                  <c:v>krievu sarunvaloda ģimenē (n=373)</c:v>
                </c:pt>
                <c:pt idx="19">
                  <c:v>LR pilsoņi (n=889)</c:v>
                </c:pt>
                <c:pt idx="20">
                  <c:v>respondenti bez LR pilsonības (n=130)</c:v>
                </c:pt>
                <c:pt idx="22">
                  <c:v>publiskajā sektorā nodarbinātie (n=173)</c:v>
                </c:pt>
                <c:pt idx="23">
                  <c:v>privātajā sektorā nodarbinātie (n=510)</c:v>
                </c:pt>
                <c:pt idx="24">
                  <c:v>nestrādājošie (n=336)</c:v>
                </c:pt>
                <c:pt idx="26">
                  <c:v>zemi ienākumi (n=178)</c:v>
                </c:pt>
                <c:pt idx="27">
                  <c:v>vidēji zemi ienākumi (n=149)</c:v>
                </c:pt>
                <c:pt idx="28">
                  <c:v>vidēji ienākumi (n=160)</c:v>
                </c:pt>
                <c:pt idx="29">
                  <c:v>vidēji augsti ienākumi (n=141)</c:v>
                </c:pt>
                <c:pt idx="30">
                  <c:v>augsti ienākumi (n=163)</c:v>
                </c:pt>
                <c:pt idx="32">
                  <c:v>Rīga (n=334)</c:v>
                </c:pt>
                <c:pt idx="33">
                  <c:v>Pierīga (n=205)</c:v>
                </c:pt>
                <c:pt idx="34">
                  <c:v>Vidzeme (n=102)</c:v>
                </c:pt>
                <c:pt idx="35">
                  <c:v>Kurzeme (n=128)</c:v>
                </c:pt>
                <c:pt idx="36">
                  <c:v>Zemgale (n=114)</c:v>
                </c:pt>
                <c:pt idx="37">
                  <c:v>Latgale (n=136)</c:v>
                </c:pt>
                <c:pt idx="39">
                  <c:v>Rīga (n=334)</c:v>
                </c:pt>
                <c:pt idx="40">
                  <c:v>cita pilsēta (n=343)</c:v>
                </c:pt>
                <c:pt idx="41">
                  <c:v>lauki (n=342)</c:v>
                </c:pt>
              </c:strCache>
            </c:strRef>
          </c:cat>
          <c:val>
            <c:numRef>
              <c:f>dati_1!$E$13:$E$54</c:f>
              <c:numCache>
                <c:formatCode>General</c:formatCode>
                <c:ptCount val="42"/>
                <c:pt idx="0" formatCode="0.0">
                  <c:v>27.1</c:v>
                </c:pt>
                <c:pt idx="2" formatCode="0.0">
                  <c:v>24.1</c:v>
                </c:pt>
                <c:pt idx="3" formatCode="0.0">
                  <c:v>30</c:v>
                </c:pt>
                <c:pt idx="5" formatCode="0.0">
                  <c:v>30.4</c:v>
                </c:pt>
                <c:pt idx="6" formatCode="0.0">
                  <c:v>28.5</c:v>
                </c:pt>
                <c:pt idx="7" formatCode="0.0">
                  <c:v>28.1</c:v>
                </c:pt>
                <c:pt idx="8" formatCode="0.0">
                  <c:v>21.9</c:v>
                </c:pt>
                <c:pt idx="9" formatCode="0.0">
                  <c:v>27.2</c:v>
                </c:pt>
                <c:pt idx="10" formatCode="0.0">
                  <c:v>28.7</c:v>
                </c:pt>
                <c:pt idx="12" formatCode="0.0">
                  <c:v>36.799999999999997</c:v>
                </c:pt>
                <c:pt idx="13" formatCode="0.0">
                  <c:v>30.7</c:v>
                </c:pt>
                <c:pt idx="14" formatCode="0.0">
                  <c:v>14.6</c:v>
                </c:pt>
                <c:pt idx="16" formatCode="0.0">
                  <c:v>26</c:v>
                </c:pt>
                <c:pt idx="17" formatCode="0.0">
                  <c:v>29.6</c:v>
                </c:pt>
                <c:pt idx="19" formatCode="0.0">
                  <c:v>26.3</c:v>
                </c:pt>
                <c:pt idx="20" formatCode="0.0">
                  <c:v>32.700000000000003</c:v>
                </c:pt>
                <c:pt idx="22" formatCode="0.0">
                  <c:v>23.1</c:v>
                </c:pt>
                <c:pt idx="23" formatCode="0.0">
                  <c:v>26.4</c:v>
                </c:pt>
                <c:pt idx="24" formatCode="0.0">
                  <c:v>30.7</c:v>
                </c:pt>
                <c:pt idx="26" formatCode="0.0">
                  <c:v>36.6</c:v>
                </c:pt>
                <c:pt idx="27" formatCode="0.0">
                  <c:v>32.700000000000003</c:v>
                </c:pt>
                <c:pt idx="28" formatCode="0.0">
                  <c:v>25.8</c:v>
                </c:pt>
                <c:pt idx="29" formatCode="0.0">
                  <c:v>20.2</c:v>
                </c:pt>
                <c:pt idx="30" formatCode="0.0">
                  <c:v>21</c:v>
                </c:pt>
                <c:pt idx="32" formatCode="0.0">
                  <c:v>20.9</c:v>
                </c:pt>
                <c:pt idx="33" formatCode="0.0">
                  <c:v>19.7</c:v>
                </c:pt>
                <c:pt idx="34" formatCode="0.0">
                  <c:v>38</c:v>
                </c:pt>
                <c:pt idx="35" formatCode="0.0">
                  <c:v>33.5</c:v>
                </c:pt>
                <c:pt idx="36" formatCode="0.0">
                  <c:v>29.2</c:v>
                </c:pt>
                <c:pt idx="37" formatCode="0.0">
                  <c:v>38.200000000000003</c:v>
                </c:pt>
                <c:pt idx="39" formatCode="0.0">
                  <c:v>20.9</c:v>
                </c:pt>
                <c:pt idx="40" formatCode="0.0">
                  <c:v>31.6</c:v>
                </c:pt>
                <c:pt idx="41" formatCode="0.0">
                  <c:v>28.9</c:v>
                </c:pt>
              </c:numCache>
            </c:numRef>
          </c:val>
          <c:extLst>
            <c:ext xmlns:c16="http://schemas.microsoft.com/office/drawing/2014/chart" uri="{C3380CC4-5D6E-409C-BE32-E72D297353CC}">
              <c16:uniqueId val="{0000002E-A1C4-4C9C-B8A7-8B2439F32FE1}"/>
            </c:ext>
          </c:extLst>
        </c:ser>
        <c:ser>
          <c:idx val="4"/>
          <c:order val="4"/>
          <c:tx>
            <c:strRef>
              <c:f>dati_1!$F$12</c:f>
              <c:strCache>
                <c:ptCount val="1"/>
                <c:pt idx="0">
                  <c:v>Pilnīgi nepiekrīt</c:v>
                </c:pt>
              </c:strCache>
            </c:strRef>
          </c:tx>
          <c:spPr>
            <a:solidFill>
              <a:srgbClr val="CA6008"/>
            </a:solidFill>
            <a:ln w="25400">
              <a:noFill/>
            </a:ln>
          </c:spPr>
          <c:invertIfNegative val="0"/>
          <c:dLbls>
            <c:dLbl>
              <c:idx val="0"/>
              <c:numFmt formatCode="0" sourceLinked="0"/>
              <c:spPr>
                <a:noFill/>
                <a:ln w="25400">
                  <a:noFill/>
                </a:ln>
              </c:spPr>
              <c:txPr>
                <a:bodyPr/>
                <a:lstStyle/>
                <a:p>
                  <a:pP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7-B103-4586-AE6C-3D69409F564D}"/>
                </c:ext>
              </c:extLst>
            </c:dLbl>
            <c:dLbl>
              <c:idx val="1"/>
              <c:numFmt formatCode="0" sourceLinked="0"/>
              <c:spPr>
                <a:noFill/>
                <a:ln w="25400">
                  <a:noFill/>
                </a:ln>
              </c:spPr>
              <c:txPr>
                <a:bodyPr/>
                <a:lstStyle/>
                <a:p>
                  <a:pP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8-B103-4586-AE6C-3D69409F564D}"/>
                </c:ext>
              </c:extLst>
            </c:dLbl>
            <c:dLbl>
              <c:idx val="2"/>
              <c:numFmt formatCode="0" sourceLinked="0"/>
              <c:spPr>
                <a:noFill/>
                <a:ln w="25400">
                  <a:noFill/>
                </a:ln>
              </c:spPr>
              <c:txPr>
                <a:bodyPr/>
                <a:lstStyle/>
                <a:p>
                  <a:pP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9-B103-4586-AE6C-3D69409F564D}"/>
                </c:ext>
              </c:extLst>
            </c:dLbl>
            <c:dLbl>
              <c:idx val="3"/>
              <c:numFmt formatCode="0" sourceLinked="0"/>
              <c:spPr>
                <a:noFill/>
                <a:ln w="25400">
                  <a:noFill/>
                </a:ln>
              </c:spPr>
              <c:txPr>
                <a:bodyPr/>
                <a:lstStyle/>
                <a:p>
                  <a:pP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A-B103-4586-AE6C-3D69409F564D}"/>
                </c:ext>
              </c:extLst>
            </c:dLbl>
            <c:dLbl>
              <c:idx val="4"/>
              <c:numFmt formatCode="0" sourceLinked="0"/>
              <c:spPr>
                <a:noFill/>
                <a:ln w="25400">
                  <a:noFill/>
                </a:ln>
              </c:spPr>
              <c:txPr>
                <a:bodyPr/>
                <a:lstStyle/>
                <a:p>
                  <a:pP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B-B103-4586-AE6C-3D69409F564D}"/>
                </c:ext>
              </c:extLst>
            </c:dLbl>
            <c:dLbl>
              <c:idx val="5"/>
              <c:numFmt formatCode="0" sourceLinked="0"/>
              <c:spPr>
                <a:noFill/>
                <a:ln w="25400">
                  <a:noFill/>
                </a:ln>
              </c:spPr>
              <c:txPr>
                <a:bodyPr/>
                <a:lstStyle/>
                <a:p>
                  <a:pP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C-B103-4586-AE6C-3D69409F564D}"/>
                </c:ext>
              </c:extLst>
            </c:dLbl>
            <c:dLbl>
              <c:idx val="6"/>
              <c:numFmt formatCode="0" sourceLinked="0"/>
              <c:spPr>
                <a:noFill/>
                <a:ln w="25400">
                  <a:noFill/>
                </a:ln>
              </c:spPr>
              <c:txPr>
                <a:bodyPr/>
                <a:lstStyle/>
                <a:p>
                  <a:pP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D-B103-4586-AE6C-3D69409F564D}"/>
                </c:ext>
              </c:extLst>
            </c:dLbl>
            <c:dLbl>
              <c:idx val="7"/>
              <c:numFmt formatCode="0" sourceLinked="0"/>
              <c:spPr>
                <a:noFill/>
                <a:ln w="25400">
                  <a:noFill/>
                </a:ln>
              </c:spPr>
              <c:txPr>
                <a:bodyPr/>
                <a:lstStyle/>
                <a:p>
                  <a:pP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E-B103-4586-AE6C-3D69409F564D}"/>
                </c:ext>
              </c:extLst>
            </c:dLbl>
            <c:dLbl>
              <c:idx val="8"/>
              <c:numFmt formatCode="0" sourceLinked="0"/>
              <c:spPr>
                <a:noFill/>
                <a:ln w="25400">
                  <a:noFill/>
                </a:ln>
              </c:spPr>
              <c:txPr>
                <a:bodyPr/>
                <a:lstStyle/>
                <a:p>
                  <a:pP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F-B103-4586-AE6C-3D69409F564D}"/>
                </c:ext>
              </c:extLst>
            </c:dLbl>
            <c:dLbl>
              <c:idx val="9"/>
              <c:numFmt formatCode="0" sourceLinked="0"/>
              <c:spPr>
                <a:noFill/>
                <a:ln w="25400">
                  <a:noFill/>
                </a:ln>
              </c:spPr>
              <c:txPr>
                <a:bodyPr/>
                <a:lstStyle/>
                <a:p>
                  <a:pP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0-B103-4586-AE6C-3D69409F564D}"/>
                </c:ext>
              </c:extLst>
            </c:dLbl>
            <c:dLbl>
              <c:idx val="10"/>
              <c:numFmt formatCode="0" sourceLinked="0"/>
              <c:spPr>
                <a:noFill/>
                <a:ln w="25400">
                  <a:noFill/>
                </a:ln>
              </c:spPr>
              <c:txPr>
                <a:bodyPr/>
                <a:lstStyle/>
                <a:p>
                  <a:pP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1-B103-4586-AE6C-3D69409F564D}"/>
                </c:ext>
              </c:extLst>
            </c:dLbl>
            <c:dLbl>
              <c:idx val="11"/>
              <c:numFmt formatCode="0" sourceLinked="0"/>
              <c:spPr>
                <a:noFill/>
                <a:ln w="25400">
                  <a:noFill/>
                </a:ln>
              </c:spPr>
              <c:txPr>
                <a:bodyPr/>
                <a:lstStyle/>
                <a:p>
                  <a:pP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2-B103-4586-AE6C-3D69409F564D}"/>
                </c:ext>
              </c:extLst>
            </c:dLbl>
            <c:dLbl>
              <c:idx val="12"/>
              <c:numFmt formatCode="0" sourceLinked="0"/>
              <c:spPr>
                <a:noFill/>
                <a:ln w="25400">
                  <a:noFill/>
                </a:ln>
              </c:spPr>
              <c:txPr>
                <a:bodyPr/>
                <a:lstStyle/>
                <a:p>
                  <a:pP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3-B103-4586-AE6C-3D69409F564D}"/>
                </c:ext>
              </c:extLst>
            </c:dLbl>
            <c:dLbl>
              <c:idx val="13"/>
              <c:numFmt formatCode="0" sourceLinked="0"/>
              <c:spPr>
                <a:noFill/>
                <a:ln w="25400">
                  <a:noFill/>
                </a:ln>
              </c:spPr>
              <c:txPr>
                <a:bodyPr/>
                <a:lstStyle/>
                <a:p>
                  <a:pP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4-B103-4586-AE6C-3D69409F564D}"/>
                </c:ext>
              </c:extLst>
            </c:dLbl>
            <c:dLbl>
              <c:idx val="14"/>
              <c:numFmt formatCode="0" sourceLinked="0"/>
              <c:spPr>
                <a:noFill/>
                <a:ln w="25400">
                  <a:noFill/>
                </a:ln>
              </c:spPr>
              <c:txPr>
                <a:bodyPr/>
                <a:lstStyle/>
                <a:p>
                  <a:pP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5-B103-4586-AE6C-3D69409F564D}"/>
                </c:ext>
              </c:extLst>
            </c:dLbl>
            <c:dLbl>
              <c:idx val="15"/>
              <c:numFmt formatCode="0" sourceLinked="0"/>
              <c:spPr>
                <a:noFill/>
                <a:ln w="25400">
                  <a:noFill/>
                </a:ln>
              </c:spPr>
              <c:txPr>
                <a:bodyPr/>
                <a:lstStyle/>
                <a:p>
                  <a:pP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6-B103-4586-AE6C-3D69409F564D}"/>
                </c:ext>
              </c:extLst>
            </c:dLbl>
            <c:dLbl>
              <c:idx val="16"/>
              <c:numFmt formatCode="0" sourceLinked="0"/>
              <c:spPr>
                <a:noFill/>
                <a:ln w="25400">
                  <a:noFill/>
                </a:ln>
              </c:spPr>
              <c:txPr>
                <a:bodyPr/>
                <a:lstStyle/>
                <a:p>
                  <a:pP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7-B103-4586-AE6C-3D69409F564D}"/>
                </c:ext>
              </c:extLst>
            </c:dLbl>
            <c:dLbl>
              <c:idx val="17"/>
              <c:numFmt formatCode="0" sourceLinked="0"/>
              <c:spPr>
                <a:noFill/>
                <a:ln w="25400">
                  <a:noFill/>
                </a:ln>
              </c:spPr>
              <c:txPr>
                <a:bodyPr/>
                <a:lstStyle/>
                <a:p>
                  <a:pP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8-B103-4586-AE6C-3D69409F564D}"/>
                </c:ext>
              </c:extLst>
            </c:dLbl>
            <c:numFmt formatCode="0" sourceLinked="0"/>
            <c:spPr>
              <a:noFill/>
              <a:ln w="25400">
                <a:noFill/>
              </a:ln>
            </c:spPr>
            <c:txPr>
              <a:bodyPr wrap="square" lIns="38100" tIns="19050" rIns="38100" bIns="19050" anchor="ctr">
                <a:spAutoFit/>
              </a:bodyPr>
              <a:lstStyle/>
              <a:p>
                <a:pPr>
                  <a:defRPr sz="8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dati_1!$A$13:$A$54</c:f>
              <c:strCache>
                <c:ptCount val="42"/>
                <c:pt idx="0">
                  <c:v>visi respondenti (n=1019)</c:v>
                </c:pt>
                <c:pt idx="2">
                  <c:v>vīrieši (n=487)</c:v>
                </c:pt>
                <c:pt idx="3">
                  <c:v>sievietes (n=532)</c:v>
                </c:pt>
                <c:pt idx="5">
                  <c:v>18 - 24 g.v. (n=101)</c:v>
                </c:pt>
                <c:pt idx="6">
                  <c:v>25 - 34 g.v. (n=182)</c:v>
                </c:pt>
                <c:pt idx="7">
                  <c:v>35 - 44 g.v. (n=182)</c:v>
                </c:pt>
                <c:pt idx="8">
                  <c:v>45 - 54 g.v. (n=186)</c:v>
                </c:pt>
                <c:pt idx="9">
                  <c:v>55 - 63 g.v. (n=180)</c:v>
                </c:pt>
                <c:pt idx="10">
                  <c:v>64 g.v. un vairāk (n=188)</c:v>
                </c:pt>
                <c:pt idx="12">
                  <c:v>pamatizglītība (n=93)</c:v>
                </c:pt>
                <c:pt idx="13">
                  <c:v>vidējā izglītība (n=669)</c:v>
                </c:pt>
                <c:pt idx="14">
                  <c:v>augstākā izglītība (n=257)</c:v>
                </c:pt>
                <c:pt idx="16">
                  <c:v>latviešu sarunvaloda ģimenē (n=639)</c:v>
                </c:pt>
                <c:pt idx="17">
                  <c:v>krievu sarunvaloda ģimenē (n=373)</c:v>
                </c:pt>
                <c:pt idx="19">
                  <c:v>LR pilsoņi (n=889)</c:v>
                </c:pt>
                <c:pt idx="20">
                  <c:v>respondenti bez LR pilsonības (n=130)</c:v>
                </c:pt>
                <c:pt idx="22">
                  <c:v>publiskajā sektorā nodarbinātie (n=173)</c:v>
                </c:pt>
                <c:pt idx="23">
                  <c:v>privātajā sektorā nodarbinātie (n=510)</c:v>
                </c:pt>
                <c:pt idx="24">
                  <c:v>nestrādājošie (n=336)</c:v>
                </c:pt>
                <c:pt idx="26">
                  <c:v>zemi ienākumi (n=178)</c:v>
                </c:pt>
                <c:pt idx="27">
                  <c:v>vidēji zemi ienākumi (n=149)</c:v>
                </c:pt>
                <c:pt idx="28">
                  <c:v>vidēji ienākumi (n=160)</c:v>
                </c:pt>
                <c:pt idx="29">
                  <c:v>vidēji augsti ienākumi (n=141)</c:v>
                </c:pt>
                <c:pt idx="30">
                  <c:v>augsti ienākumi (n=163)</c:v>
                </c:pt>
                <c:pt idx="32">
                  <c:v>Rīga (n=334)</c:v>
                </c:pt>
                <c:pt idx="33">
                  <c:v>Pierīga (n=205)</c:v>
                </c:pt>
                <c:pt idx="34">
                  <c:v>Vidzeme (n=102)</c:v>
                </c:pt>
                <c:pt idx="35">
                  <c:v>Kurzeme (n=128)</c:v>
                </c:pt>
                <c:pt idx="36">
                  <c:v>Zemgale (n=114)</c:v>
                </c:pt>
                <c:pt idx="37">
                  <c:v>Latgale (n=136)</c:v>
                </c:pt>
                <c:pt idx="39">
                  <c:v>Rīga (n=334)</c:v>
                </c:pt>
                <c:pt idx="40">
                  <c:v>cita pilsēta (n=343)</c:v>
                </c:pt>
                <c:pt idx="41">
                  <c:v>lauki (n=342)</c:v>
                </c:pt>
              </c:strCache>
            </c:strRef>
          </c:cat>
          <c:val>
            <c:numRef>
              <c:f>dati_1!$F$13:$F$54</c:f>
              <c:numCache>
                <c:formatCode>General</c:formatCode>
                <c:ptCount val="42"/>
                <c:pt idx="0" formatCode="0.0">
                  <c:v>8.1999999999999993</c:v>
                </c:pt>
                <c:pt idx="2" formatCode="0.0">
                  <c:v>7.6</c:v>
                </c:pt>
                <c:pt idx="3" formatCode="0.0">
                  <c:v>8.8000000000000007</c:v>
                </c:pt>
                <c:pt idx="5" formatCode="0.0">
                  <c:v>17.7</c:v>
                </c:pt>
                <c:pt idx="6" formatCode="0.0">
                  <c:v>13.7</c:v>
                </c:pt>
                <c:pt idx="7" formatCode="0.0">
                  <c:v>5.5</c:v>
                </c:pt>
                <c:pt idx="8" formatCode="0.0">
                  <c:v>6.4</c:v>
                </c:pt>
                <c:pt idx="9" formatCode="0.0">
                  <c:v>6.1</c:v>
                </c:pt>
                <c:pt idx="10" formatCode="0.0">
                  <c:v>5.3</c:v>
                </c:pt>
                <c:pt idx="12" formatCode="0.0">
                  <c:v>21.3</c:v>
                </c:pt>
                <c:pt idx="13" formatCode="0.0">
                  <c:v>7.9</c:v>
                </c:pt>
                <c:pt idx="14" formatCode="0.0">
                  <c:v>4.4000000000000004</c:v>
                </c:pt>
                <c:pt idx="16" formatCode="0.0">
                  <c:v>9.1</c:v>
                </c:pt>
                <c:pt idx="17" formatCode="0.0">
                  <c:v>6.4</c:v>
                </c:pt>
                <c:pt idx="19" formatCode="0.0">
                  <c:v>8.4</c:v>
                </c:pt>
                <c:pt idx="20" formatCode="0.0">
                  <c:v>6.7</c:v>
                </c:pt>
                <c:pt idx="22" formatCode="0.0">
                  <c:v>6.7</c:v>
                </c:pt>
                <c:pt idx="23" formatCode="0.0">
                  <c:v>7.4</c:v>
                </c:pt>
                <c:pt idx="24" formatCode="0.0">
                  <c:v>10.3</c:v>
                </c:pt>
                <c:pt idx="26" formatCode="0.0">
                  <c:v>10.7</c:v>
                </c:pt>
                <c:pt idx="27" formatCode="0.0">
                  <c:v>9.1</c:v>
                </c:pt>
                <c:pt idx="28" formatCode="0.0">
                  <c:v>5.5</c:v>
                </c:pt>
                <c:pt idx="29" formatCode="0.0">
                  <c:v>4.2</c:v>
                </c:pt>
                <c:pt idx="30" formatCode="0.0">
                  <c:v>6.4</c:v>
                </c:pt>
                <c:pt idx="32" formatCode="0.0">
                  <c:v>4.4000000000000004</c:v>
                </c:pt>
                <c:pt idx="33" formatCode="0.0">
                  <c:v>11.7</c:v>
                </c:pt>
                <c:pt idx="34" formatCode="0.0">
                  <c:v>10.9</c:v>
                </c:pt>
                <c:pt idx="35" formatCode="0.0">
                  <c:v>9.8000000000000007</c:v>
                </c:pt>
                <c:pt idx="36" formatCode="0.0">
                  <c:v>11.4</c:v>
                </c:pt>
                <c:pt idx="37" formatCode="0.0">
                  <c:v>6.4</c:v>
                </c:pt>
                <c:pt idx="39" formatCode="0.0">
                  <c:v>4.4000000000000004</c:v>
                </c:pt>
                <c:pt idx="40" formatCode="0.0">
                  <c:v>10.1</c:v>
                </c:pt>
                <c:pt idx="41" formatCode="0.0">
                  <c:v>10.1</c:v>
                </c:pt>
              </c:numCache>
            </c:numRef>
          </c:val>
          <c:extLst>
            <c:ext xmlns:c16="http://schemas.microsoft.com/office/drawing/2014/chart" uri="{C3380CC4-5D6E-409C-BE32-E72D297353CC}">
              <c16:uniqueId val="{00000041-A1C4-4C9C-B8A7-8B2439F32FE1}"/>
            </c:ext>
          </c:extLst>
        </c:ser>
        <c:ser>
          <c:idx val="5"/>
          <c:order val="5"/>
          <c:tx>
            <c:strRef>
              <c:f>dati_1!$G$12</c:f>
              <c:strCache>
                <c:ptCount val="1"/>
              </c:strCache>
            </c:strRef>
          </c:tx>
          <c:spPr>
            <a:noFill/>
            <a:ln w="25400">
              <a:noFill/>
            </a:ln>
          </c:spPr>
          <c:invertIfNegative val="0"/>
          <c:cat>
            <c:strRef>
              <c:f>dati_1!$A$13:$A$54</c:f>
              <c:strCache>
                <c:ptCount val="42"/>
                <c:pt idx="0">
                  <c:v>visi respondenti (n=1019)</c:v>
                </c:pt>
                <c:pt idx="2">
                  <c:v>vīrieši (n=487)</c:v>
                </c:pt>
                <c:pt idx="3">
                  <c:v>sievietes (n=532)</c:v>
                </c:pt>
                <c:pt idx="5">
                  <c:v>18 - 24 g.v. (n=101)</c:v>
                </c:pt>
                <c:pt idx="6">
                  <c:v>25 - 34 g.v. (n=182)</c:v>
                </c:pt>
                <c:pt idx="7">
                  <c:v>35 - 44 g.v. (n=182)</c:v>
                </c:pt>
                <c:pt idx="8">
                  <c:v>45 - 54 g.v. (n=186)</c:v>
                </c:pt>
                <c:pt idx="9">
                  <c:v>55 - 63 g.v. (n=180)</c:v>
                </c:pt>
                <c:pt idx="10">
                  <c:v>64 g.v. un vairāk (n=188)</c:v>
                </c:pt>
                <c:pt idx="12">
                  <c:v>pamatizglītība (n=93)</c:v>
                </c:pt>
                <c:pt idx="13">
                  <c:v>vidējā izglītība (n=669)</c:v>
                </c:pt>
                <c:pt idx="14">
                  <c:v>augstākā izglītība (n=257)</c:v>
                </c:pt>
                <c:pt idx="16">
                  <c:v>latviešu sarunvaloda ģimenē (n=639)</c:v>
                </c:pt>
                <c:pt idx="17">
                  <c:v>krievu sarunvaloda ģimenē (n=373)</c:v>
                </c:pt>
                <c:pt idx="19">
                  <c:v>LR pilsoņi (n=889)</c:v>
                </c:pt>
                <c:pt idx="20">
                  <c:v>respondenti bez LR pilsonības (n=130)</c:v>
                </c:pt>
                <c:pt idx="22">
                  <c:v>publiskajā sektorā nodarbinātie (n=173)</c:v>
                </c:pt>
                <c:pt idx="23">
                  <c:v>privātajā sektorā nodarbinātie (n=510)</c:v>
                </c:pt>
                <c:pt idx="24">
                  <c:v>nestrādājošie (n=336)</c:v>
                </c:pt>
                <c:pt idx="26">
                  <c:v>zemi ienākumi (n=178)</c:v>
                </c:pt>
                <c:pt idx="27">
                  <c:v>vidēji zemi ienākumi (n=149)</c:v>
                </c:pt>
                <c:pt idx="28">
                  <c:v>vidēji ienākumi (n=160)</c:v>
                </c:pt>
                <c:pt idx="29">
                  <c:v>vidēji augsti ienākumi (n=141)</c:v>
                </c:pt>
                <c:pt idx="30">
                  <c:v>augsti ienākumi (n=163)</c:v>
                </c:pt>
                <c:pt idx="32">
                  <c:v>Rīga (n=334)</c:v>
                </c:pt>
                <c:pt idx="33">
                  <c:v>Pierīga (n=205)</c:v>
                </c:pt>
                <c:pt idx="34">
                  <c:v>Vidzeme (n=102)</c:v>
                </c:pt>
                <c:pt idx="35">
                  <c:v>Kurzeme (n=128)</c:v>
                </c:pt>
                <c:pt idx="36">
                  <c:v>Zemgale (n=114)</c:v>
                </c:pt>
                <c:pt idx="37">
                  <c:v>Latgale (n=136)</c:v>
                </c:pt>
                <c:pt idx="39">
                  <c:v>Rīga (n=334)</c:v>
                </c:pt>
                <c:pt idx="40">
                  <c:v>cita pilsēta (n=343)</c:v>
                </c:pt>
                <c:pt idx="41">
                  <c:v>lauki (n=342)</c:v>
                </c:pt>
              </c:strCache>
            </c:strRef>
          </c:cat>
          <c:val>
            <c:numRef>
              <c:f>dati_1!$G$13:$G$54</c:f>
              <c:numCache>
                <c:formatCode>General</c:formatCode>
                <c:ptCount val="42"/>
                <c:pt idx="0" formatCode="0.0">
                  <c:v>28.199999999999996</c:v>
                </c:pt>
                <c:pt idx="2" formatCode="0.0">
                  <c:v>31.799999999999997</c:v>
                </c:pt>
                <c:pt idx="3" formatCode="0.0">
                  <c:v>24.700000000000003</c:v>
                </c:pt>
                <c:pt idx="5" formatCode="0.0">
                  <c:v>15.399999999999999</c:v>
                </c:pt>
                <c:pt idx="6" formatCode="0.0">
                  <c:v>21.299999999999997</c:v>
                </c:pt>
                <c:pt idx="7" formatCode="0.0">
                  <c:v>29.9</c:v>
                </c:pt>
                <c:pt idx="8" formatCode="0.0">
                  <c:v>35.200000000000003</c:v>
                </c:pt>
                <c:pt idx="9" formatCode="0.0">
                  <c:v>30.2</c:v>
                </c:pt>
                <c:pt idx="10" formatCode="0.0">
                  <c:v>29.500000000000004</c:v>
                </c:pt>
                <c:pt idx="12" formatCode="0.0">
                  <c:v>5.4000000000000057</c:v>
                </c:pt>
                <c:pt idx="13" formatCode="0.0">
                  <c:v>24.900000000000002</c:v>
                </c:pt>
                <c:pt idx="14" formatCode="0.0">
                  <c:v>44.5</c:v>
                </c:pt>
                <c:pt idx="16" formatCode="0.0">
                  <c:v>28.4</c:v>
                </c:pt>
                <c:pt idx="17" formatCode="0.0">
                  <c:v>27.5</c:v>
                </c:pt>
                <c:pt idx="19" formatCode="0.0">
                  <c:v>28.8</c:v>
                </c:pt>
                <c:pt idx="20" formatCode="0.0">
                  <c:v>24.099999999999994</c:v>
                </c:pt>
                <c:pt idx="22" formatCode="0.0">
                  <c:v>33.699999999999996</c:v>
                </c:pt>
                <c:pt idx="23" formatCode="0.0">
                  <c:v>29.700000000000003</c:v>
                </c:pt>
                <c:pt idx="24" formatCode="0.0">
                  <c:v>22.500000000000004</c:v>
                </c:pt>
                <c:pt idx="26" formatCode="0.0">
                  <c:v>16.199999999999996</c:v>
                </c:pt>
                <c:pt idx="27" formatCode="0.0">
                  <c:v>21.699999999999996</c:v>
                </c:pt>
                <c:pt idx="28" formatCode="0.0">
                  <c:v>32.200000000000003</c:v>
                </c:pt>
                <c:pt idx="29" formatCode="0.0">
                  <c:v>39.099999999999994</c:v>
                </c:pt>
                <c:pt idx="30" formatCode="0.0">
                  <c:v>36.1</c:v>
                </c:pt>
                <c:pt idx="32" formatCode="0.0">
                  <c:v>38.200000000000003</c:v>
                </c:pt>
                <c:pt idx="33" formatCode="0.0">
                  <c:v>32.099999999999994</c:v>
                </c:pt>
                <c:pt idx="34" formatCode="0.0">
                  <c:v>14.600000000000001</c:v>
                </c:pt>
                <c:pt idx="35" formatCode="0.0">
                  <c:v>20.200000000000003</c:v>
                </c:pt>
                <c:pt idx="36" formatCode="0.0">
                  <c:v>22.900000000000002</c:v>
                </c:pt>
                <c:pt idx="37" formatCode="0.0">
                  <c:v>18.899999999999999</c:v>
                </c:pt>
                <c:pt idx="39" formatCode="0.0">
                  <c:v>38.200000000000003</c:v>
                </c:pt>
                <c:pt idx="40" formatCode="0.0">
                  <c:v>21.799999999999997</c:v>
                </c:pt>
                <c:pt idx="41" formatCode="0.0">
                  <c:v>24.5</c:v>
                </c:pt>
              </c:numCache>
            </c:numRef>
          </c:val>
          <c:extLst>
            <c:ext xmlns:c16="http://schemas.microsoft.com/office/drawing/2014/chart" uri="{C3380CC4-5D6E-409C-BE32-E72D297353CC}">
              <c16:uniqueId val="{00000042-A1C4-4C9C-B8A7-8B2439F32FE1}"/>
            </c:ext>
          </c:extLst>
        </c:ser>
        <c:ser>
          <c:idx val="6"/>
          <c:order val="6"/>
          <c:tx>
            <c:strRef>
              <c:f>dati_1!$H$12</c:f>
              <c:strCache>
                <c:ptCount val="1"/>
                <c:pt idx="0">
                  <c:v>Grūti pateikt</c:v>
                </c:pt>
              </c:strCache>
            </c:strRef>
          </c:tx>
          <c:spPr>
            <a:solidFill>
              <a:srgbClr val="D7D7D7"/>
            </a:solidFill>
            <a:ln w="25400">
              <a:noFill/>
            </a:ln>
          </c:spPr>
          <c:invertIfNegative val="0"/>
          <c:dLbls>
            <c:numFmt formatCode="#,##0" sourceLinked="0"/>
            <c:spPr>
              <a:noFill/>
              <a:ln w="25400">
                <a:noFill/>
              </a:ln>
            </c:spPr>
            <c:txPr>
              <a:bodyPr/>
              <a:lstStyle/>
              <a:p>
                <a:pPr>
                  <a:defRPr sz="8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dati_1!$A$13:$A$54</c:f>
              <c:strCache>
                <c:ptCount val="42"/>
                <c:pt idx="0">
                  <c:v>visi respondenti (n=1019)</c:v>
                </c:pt>
                <c:pt idx="2">
                  <c:v>vīrieši (n=487)</c:v>
                </c:pt>
                <c:pt idx="3">
                  <c:v>sievietes (n=532)</c:v>
                </c:pt>
                <c:pt idx="5">
                  <c:v>18 - 24 g.v. (n=101)</c:v>
                </c:pt>
                <c:pt idx="6">
                  <c:v>25 - 34 g.v. (n=182)</c:v>
                </c:pt>
                <c:pt idx="7">
                  <c:v>35 - 44 g.v. (n=182)</c:v>
                </c:pt>
                <c:pt idx="8">
                  <c:v>45 - 54 g.v. (n=186)</c:v>
                </c:pt>
                <c:pt idx="9">
                  <c:v>55 - 63 g.v. (n=180)</c:v>
                </c:pt>
                <c:pt idx="10">
                  <c:v>64 g.v. un vairāk (n=188)</c:v>
                </c:pt>
                <c:pt idx="12">
                  <c:v>pamatizglītība (n=93)</c:v>
                </c:pt>
                <c:pt idx="13">
                  <c:v>vidējā izglītība (n=669)</c:v>
                </c:pt>
                <c:pt idx="14">
                  <c:v>augstākā izglītība (n=257)</c:v>
                </c:pt>
                <c:pt idx="16">
                  <c:v>latviešu sarunvaloda ģimenē (n=639)</c:v>
                </c:pt>
                <c:pt idx="17">
                  <c:v>krievu sarunvaloda ģimenē (n=373)</c:v>
                </c:pt>
                <c:pt idx="19">
                  <c:v>LR pilsoņi (n=889)</c:v>
                </c:pt>
                <c:pt idx="20">
                  <c:v>respondenti bez LR pilsonības (n=130)</c:v>
                </c:pt>
                <c:pt idx="22">
                  <c:v>publiskajā sektorā nodarbinātie (n=173)</c:v>
                </c:pt>
                <c:pt idx="23">
                  <c:v>privātajā sektorā nodarbinātie (n=510)</c:v>
                </c:pt>
                <c:pt idx="24">
                  <c:v>nestrādājošie (n=336)</c:v>
                </c:pt>
                <c:pt idx="26">
                  <c:v>zemi ienākumi (n=178)</c:v>
                </c:pt>
                <c:pt idx="27">
                  <c:v>vidēji zemi ienākumi (n=149)</c:v>
                </c:pt>
                <c:pt idx="28">
                  <c:v>vidēji ienākumi (n=160)</c:v>
                </c:pt>
                <c:pt idx="29">
                  <c:v>vidēji augsti ienākumi (n=141)</c:v>
                </c:pt>
                <c:pt idx="30">
                  <c:v>augsti ienākumi (n=163)</c:v>
                </c:pt>
                <c:pt idx="32">
                  <c:v>Rīga (n=334)</c:v>
                </c:pt>
                <c:pt idx="33">
                  <c:v>Pierīga (n=205)</c:v>
                </c:pt>
                <c:pt idx="34">
                  <c:v>Vidzeme (n=102)</c:v>
                </c:pt>
                <c:pt idx="35">
                  <c:v>Kurzeme (n=128)</c:v>
                </c:pt>
                <c:pt idx="36">
                  <c:v>Zemgale (n=114)</c:v>
                </c:pt>
                <c:pt idx="37">
                  <c:v>Latgale (n=136)</c:v>
                </c:pt>
                <c:pt idx="39">
                  <c:v>Rīga (n=334)</c:v>
                </c:pt>
                <c:pt idx="40">
                  <c:v>cita pilsēta (n=343)</c:v>
                </c:pt>
                <c:pt idx="41">
                  <c:v>lauki (n=342)</c:v>
                </c:pt>
              </c:strCache>
            </c:strRef>
          </c:cat>
          <c:val>
            <c:numRef>
              <c:f>dati_1!$H$13:$H$54</c:f>
              <c:numCache>
                <c:formatCode>General</c:formatCode>
                <c:ptCount val="42"/>
                <c:pt idx="0" formatCode="0.0">
                  <c:v>3.6</c:v>
                </c:pt>
                <c:pt idx="2" formatCode="0.0">
                  <c:v>4.2</c:v>
                </c:pt>
                <c:pt idx="3" formatCode="0.0">
                  <c:v>3</c:v>
                </c:pt>
                <c:pt idx="5" formatCode="0.0">
                  <c:v>11</c:v>
                </c:pt>
                <c:pt idx="6" formatCode="0.0">
                  <c:v>2.2000000000000002</c:v>
                </c:pt>
                <c:pt idx="7" formatCode="0.0">
                  <c:v>3.4</c:v>
                </c:pt>
                <c:pt idx="8" formatCode="0.0">
                  <c:v>3.2</c:v>
                </c:pt>
                <c:pt idx="9" formatCode="0.0">
                  <c:v>1.7</c:v>
                </c:pt>
                <c:pt idx="10" formatCode="0.0">
                  <c:v>3.7</c:v>
                </c:pt>
                <c:pt idx="12" formatCode="0.0">
                  <c:v>2.2999999999999998</c:v>
                </c:pt>
                <c:pt idx="13" formatCode="0.0">
                  <c:v>4.2</c:v>
                </c:pt>
                <c:pt idx="14" formatCode="0.0">
                  <c:v>2.2999999999999998</c:v>
                </c:pt>
                <c:pt idx="16" formatCode="0.0">
                  <c:v>2.5</c:v>
                </c:pt>
                <c:pt idx="17" formatCode="0.0">
                  <c:v>5.0999999999999996</c:v>
                </c:pt>
                <c:pt idx="19" formatCode="0.0">
                  <c:v>3.2</c:v>
                </c:pt>
                <c:pt idx="20" formatCode="0.0">
                  <c:v>6</c:v>
                </c:pt>
                <c:pt idx="22" formatCode="0.0">
                  <c:v>2.9</c:v>
                </c:pt>
                <c:pt idx="23" formatCode="0.0">
                  <c:v>2.8</c:v>
                </c:pt>
                <c:pt idx="24" formatCode="0.0">
                  <c:v>5.2</c:v>
                </c:pt>
                <c:pt idx="26" formatCode="0.0">
                  <c:v>4</c:v>
                </c:pt>
                <c:pt idx="27" formatCode="0.0">
                  <c:v>2.6</c:v>
                </c:pt>
                <c:pt idx="28" formatCode="0.0">
                  <c:v>2.4</c:v>
                </c:pt>
                <c:pt idx="29" formatCode="0.0">
                  <c:v>4.5</c:v>
                </c:pt>
                <c:pt idx="30" formatCode="0.0">
                  <c:v>2.6</c:v>
                </c:pt>
                <c:pt idx="32" formatCode="0.0">
                  <c:v>4.9000000000000004</c:v>
                </c:pt>
                <c:pt idx="33" formatCode="0.0">
                  <c:v>3.1</c:v>
                </c:pt>
                <c:pt idx="34" formatCode="0.0">
                  <c:v>1</c:v>
                </c:pt>
                <c:pt idx="35" formatCode="0.0">
                  <c:v>1.7</c:v>
                </c:pt>
                <c:pt idx="36" formatCode="0.0">
                  <c:v>5.2</c:v>
                </c:pt>
                <c:pt idx="37" formatCode="0.0">
                  <c:v>2.9</c:v>
                </c:pt>
                <c:pt idx="39" formatCode="0.0">
                  <c:v>4.9000000000000004</c:v>
                </c:pt>
                <c:pt idx="40" formatCode="0.0">
                  <c:v>2.7</c:v>
                </c:pt>
                <c:pt idx="41" formatCode="0.0">
                  <c:v>3</c:v>
                </c:pt>
              </c:numCache>
            </c:numRef>
          </c:val>
          <c:extLst>
            <c:ext xmlns:c16="http://schemas.microsoft.com/office/drawing/2014/chart" uri="{C3380CC4-5D6E-409C-BE32-E72D297353CC}">
              <c16:uniqueId val="{00000043-A1C4-4C9C-B8A7-8B2439F32FE1}"/>
            </c:ext>
          </c:extLst>
        </c:ser>
        <c:dLbls>
          <c:showLegendKey val="0"/>
          <c:showVal val="0"/>
          <c:showCatName val="0"/>
          <c:showSerName val="0"/>
          <c:showPercent val="0"/>
          <c:showBubbleSize val="0"/>
        </c:dLbls>
        <c:gapWidth val="27"/>
        <c:overlap val="100"/>
        <c:axId val="28139520"/>
        <c:axId val="28141440"/>
      </c:barChart>
      <c:catAx>
        <c:axId val="28139520"/>
        <c:scaling>
          <c:orientation val="maxMin"/>
        </c:scaling>
        <c:delete val="0"/>
        <c:axPos val="l"/>
        <c:title>
          <c:tx>
            <c:rich>
              <a:bodyPr rot="0" vert="horz"/>
              <a:lstStyle/>
              <a:p>
                <a:pPr algn="just">
                  <a:defRPr sz="800" b="0" i="0" u="none" strike="noStrike" baseline="0">
                    <a:solidFill>
                      <a:srgbClr val="000000"/>
                    </a:solidFill>
                    <a:latin typeface="Arial"/>
                    <a:ea typeface="Arial"/>
                    <a:cs typeface="Arial"/>
                  </a:defRPr>
                </a:pPr>
                <a:r>
                  <a:rPr lang="lv-LV"/>
                  <a:t>%</a:t>
                </a:r>
              </a:p>
            </c:rich>
          </c:tx>
          <c:layout>
            <c:manualLayout>
              <c:xMode val="edge"/>
              <c:yMode val="edge"/>
              <c:x val="3.168948660876736E-4"/>
              <c:y val="4.6627050275490856E-2"/>
            </c:manualLayout>
          </c:layout>
          <c:overlay val="0"/>
          <c:spPr>
            <a:solidFill>
              <a:srgbClr val="FFFFFF"/>
            </a:solidFill>
            <a:ln w="3175">
              <a:solidFill>
                <a:srgbClr val="000000"/>
              </a:solidFill>
              <a:prstDash val="solid"/>
            </a:ln>
            <a:effectLst>
              <a:outerShdw dist="35921" dir="2700000" algn="br">
                <a:srgbClr val="000000"/>
              </a:outerShdw>
            </a:effectLst>
          </c:spPr>
        </c:title>
        <c:numFmt formatCode="General" sourceLinked="1"/>
        <c:majorTickMark val="out"/>
        <c:minorTickMark val="none"/>
        <c:tickLblPos val="low"/>
        <c:spPr>
          <a:ln w="3175">
            <a:solidFill>
              <a:srgbClr val="000000"/>
            </a:solidFill>
            <a:prstDash val="solid"/>
          </a:ln>
        </c:spPr>
        <c:txPr>
          <a:bodyPr rot="0" vert="horz"/>
          <a:lstStyle/>
          <a:p>
            <a:pPr>
              <a:defRPr sz="800" b="0" i="0" u="none" strike="noStrike" baseline="0">
                <a:solidFill>
                  <a:srgbClr val="000000"/>
                </a:solidFill>
                <a:latin typeface="Arial"/>
                <a:ea typeface="Arial"/>
                <a:cs typeface="Arial"/>
              </a:defRPr>
            </a:pPr>
            <a:endParaRPr lang="lv-LV"/>
          </a:p>
        </c:txPr>
        <c:crossAx val="28141440"/>
        <c:crossesAt val="81.7"/>
        <c:auto val="1"/>
        <c:lblAlgn val="ctr"/>
        <c:lblOffset val="100"/>
        <c:tickLblSkip val="1"/>
        <c:tickMarkSkip val="1"/>
        <c:noMultiLvlLbl val="0"/>
      </c:catAx>
      <c:valAx>
        <c:axId val="28141440"/>
        <c:scaling>
          <c:orientation val="minMax"/>
          <c:max val="158"/>
          <c:min val="0"/>
        </c:scaling>
        <c:delete val="1"/>
        <c:axPos val="b"/>
        <c:numFmt formatCode="0.0" sourceLinked="1"/>
        <c:majorTickMark val="out"/>
        <c:minorTickMark val="none"/>
        <c:tickLblPos val="nextTo"/>
        <c:crossAx val="28139520"/>
        <c:crosses val="max"/>
        <c:crossBetween val="between"/>
        <c:majorUnit val="74.5"/>
        <c:minorUnit val="4"/>
      </c:valAx>
      <c:spPr>
        <a:noFill/>
        <a:ln w="25400">
          <a:noFill/>
        </a:ln>
      </c:spPr>
    </c:plotArea>
    <c:legend>
      <c:legendPos val="r"/>
      <c:legendEntry>
        <c:idx val="0"/>
        <c:delete val="1"/>
      </c:legendEntry>
      <c:legendEntry>
        <c:idx val="5"/>
        <c:delete val="1"/>
      </c:legendEntry>
      <c:layout>
        <c:manualLayout>
          <c:xMode val="edge"/>
          <c:yMode val="edge"/>
          <c:x val="0.32655662780763822"/>
          <c:y val="6.775076715834492E-3"/>
          <c:w val="0.67344337219236172"/>
          <c:h val="5.1490583040342139E-2"/>
        </c:manualLayout>
      </c:layout>
      <c:overlay val="0"/>
      <c:spPr>
        <a:noFill/>
        <a:ln w="25400">
          <a:noFill/>
        </a:ln>
      </c:spPr>
      <c:txPr>
        <a:bodyPr/>
        <a:lstStyle/>
        <a:p>
          <a:pPr>
            <a:defRPr sz="800" b="0" i="0" u="none" strike="noStrike" baseline="0">
              <a:solidFill>
                <a:srgbClr val="000000"/>
              </a:solidFill>
              <a:latin typeface="Arial"/>
              <a:ea typeface="Arial"/>
              <a:cs typeface="Arial"/>
            </a:defRPr>
          </a:pPr>
          <a:endParaRPr lang="lv-LV"/>
        </a:p>
      </c:txPr>
    </c:legend>
    <c:plotVisOnly val="1"/>
    <c:dispBlanksAs val="gap"/>
    <c:showDLblsOverMax val="0"/>
  </c:chart>
  <c:spPr>
    <a:noFill/>
    <a:ln w="6350">
      <a:noFill/>
    </a:ln>
  </c:spPr>
  <c:txPr>
    <a:bodyPr/>
    <a:lstStyle/>
    <a:p>
      <a:pPr>
        <a:defRPr sz="8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48507470753190279"/>
          <c:y val="7.4710669555567285E-3"/>
          <c:w val="0.49784728141587092"/>
          <c:h val="0.89060909122936815"/>
        </c:manualLayout>
      </c:layout>
      <c:barChart>
        <c:barDir val="bar"/>
        <c:grouping val="clustered"/>
        <c:varyColors val="0"/>
        <c:ser>
          <c:idx val="0"/>
          <c:order val="0"/>
          <c:spPr>
            <a:solidFill>
              <a:srgbClr val="A16451"/>
            </a:solidFill>
            <a:ln w="25400">
              <a:noFill/>
            </a:ln>
          </c:spPr>
          <c:invertIfNegative val="0"/>
          <c:dPt>
            <c:idx val="0"/>
            <c:invertIfNegative val="0"/>
            <c:bubble3D val="0"/>
            <c:extLst>
              <c:ext xmlns:c16="http://schemas.microsoft.com/office/drawing/2014/chart" uri="{C3380CC4-5D6E-409C-BE32-E72D297353CC}">
                <c16:uniqueId val="{00000000-FC04-48AD-8E97-9F8B1D8FDF3F}"/>
              </c:ext>
            </c:extLst>
          </c:dPt>
          <c:dPt>
            <c:idx val="4"/>
            <c:invertIfNegative val="0"/>
            <c:bubble3D val="0"/>
            <c:extLst>
              <c:ext xmlns:c16="http://schemas.microsoft.com/office/drawing/2014/chart" uri="{C3380CC4-5D6E-409C-BE32-E72D297353CC}">
                <c16:uniqueId val="{00000001-FC04-48AD-8E97-9F8B1D8FDF3F}"/>
              </c:ext>
            </c:extLst>
          </c:dPt>
          <c:dPt>
            <c:idx val="5"/>
            <c:invertIfNegative val="0"/>
            <c:bubble3D val="0"/>
            <c:extLst>
              <c:ext xmlns:c16="http://schemas.microsoft.com/office/drawing/2014/chart" uri="{C3380CC4-5D6E-409C-BE32-E72D297353CC}">
                <c16:uniqueId val="{00000002-FC04-48AD-8E97-9F8B1D8FDF3F}"/>
              </c:ext>
            </c:extLst>
          </c:dPt>
          <c:dPt>
            <c:idx val="6"/>
            <c:invertIfNegative val="0"/>
            <c:bubble3D val="0"/>
            <c:extLst>
              <c:ext xmlns:c16="http://schemas.microsoft.com/office/drawing/2014/chart" uri="{C3380CC4-5D6E-409C-BE32-E72D297353CC}">
                <c16:uniqueId val="{00000003-FC04-48AD-8E97-9F8B1D8FDF3F}"/>
              </c:ext>
            </c:extLst>
          </c:dPt>
          <c:dPt>
            <c:idx val="7"/>
            <c:invertIfNegative val="0"/>
            <c:bubble3D val="0"/>
            <c:extLst>
              <c:ext xmlns:c16="http://schemas.microsoft.com/office/drawing/2014/chart" uri="{C3380CC4-5D6E-409C-BE32-E72D297353CC}">
                <c16:uniqueId val="{00000004-FC04-48AD-8E97-9F8B1D8FDF3F}"/>
              </c:ext>
            </c:extLst>
          </c:dPt>
          <c:dPt>
            <c:idx val="8"/>
            <c:invertIfNegative val="0"/>
            <c:bubble3D val="0"/>
            <c:extLst>
              <c:ext xmlns:c16="http://schemas.microsoft.com/office/drawing/2014/chart" uri="{C3380CC4-5D6E-409C-BE32-E72D297353CC}">
                <c16:uniqueId val="{00000005-FC04-48AD-8E97-9F8B1D8FDF3F}"/>
              </c:ext>
            </c:extLst>
          </c:dPt>
          <c:dPt>
            <c:idx val="9"/>
            <c:invertIfNegative val="0"/>
            <c:bubble3D val="0"/>
            <c:spPr>
              <a:solidFill>
                <a:sysClr val="window" lastClr="FFFFFF">
                  <a:lumMod val="85000"/>
                </a:sysClr>
              </a:solidFill>
              <a:ln w="25400">
                <a:noFill/>
              </a:ln>
            </c:spPr>
            <c:extLst>
              <c:ext xmlns:c16="http://schemas.microsoft.com/office/drawing/2014/chart" uri="{C3380CC4-5D6E-409C-BE32-E72D297353CC}">
                <c16:uniqueId val="{00000007-FC04-48AD-8E97-9F8B1D8FDF3F}"/>
              </c:ext>
            </c:extLst>
          </c:dPt>
          <c:dPt>
            <c:idx val="10"/>
            <c:invertIfNegative val="0"/>
            <c:bubble3D val="0"/>
            <c:extLst>
              <c:ext xmlns:c16="http://schemas.microsoft.com/office/drawing/2014/chart" uri="{C3380CC4-5D6E-409C-BE32-E72D297353CC}">
                <c16:uniqueId val="{00000008-FC04-48AD-8E97-9F8B1D8FDF3F}"/>
              </c:ext>
            </c:extLst>
          </c:dPt>
          <c:dPt>
            <c:idx val="14"/>
            <c:invertIfNegative val="0"/>
            <c:bubble3D val="0"/>
            <c:extLst>
              <c:ext xmlns:c16="http://schemas.microsoft.com/office/drawing/2014/chart" uri="{C3380CC4-5D6E-409C-BE32-E72D297353CC}">
                <c16:uniqueId val="{00000009-FC04-48AD-8E97-9F8B1D8FDF3F}"/>
              </c:ext>
            </c:extLst>
          </c:dPt>
          <c:dLbls>
            <c:numFmt formatCode="#,##0" sourceLinked="0"/>
            <c:spPr>
              <a:noFill/>
              <a:ln w="25400">
                <a:noFill/>
              </a:ln>
            </c:spPr>
            <c:txPr>
              <a:bodyPr/>
              <a:lstStyle/>
              <a:p>
                <a:pPr>
                  <a:defRPr sz="900" b="0" i="0" u="none" strike="noStrike" baseline="0">
                    <a:solidFill>
                      <a:srgbClr val="000000"/>
                    </a:solidFill>
                    <a:latin typeface="Arial"/>
                    <a:ea typeface="Arial"/>
                    <a:cs typeface="Arial"/>
                  </a:defRPr>
                </a:pPr>
                <a:endParaRPr lang="lv-LV"/>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dati_1!$A$64:$A$73</c:f>
              <c:strCache>
                <c:ptCount val="10"/>
                <c:pt idx="0">
                  <c:v>No materiāliem sociālajos medijos (Facebook, Twitter, Tiktok, Telegram, Instagram, Youtube u.c.)</c:v>
                </c:pt>
                <c:pt idx="1">
                  <c:v>No Latvijas sabiedriskajiem medijiem (LTV, Latvijas radio, LSM)</c:v>
                </c:pt>
                <c:pt idx="2">
                  <c:v>No Latvijas komercmedijiem latviešu valodā (piem., TV3, TV24, Delfi.lv, Tvnet.lv, laikraksti, žurnāli, radio latviešu valodā, u.c.)</c:v>
                </c:pt>
                <c:pt idx="3">
                  <c:v>No draugiem, kolēģiem, ģimenes locekļiem u.tml.</c:v>
                </c:pt>
                <c:pt idx="4">
                  <c:v>No Latvijas komercmedijiem krievu valodā (piem., Rus.Delfi.lv, Rus.Tvnet.lv, laikraksti, žurnāli, radio krievu valodā u.c.)</c:v>
                </c:pt>
                <c:pt idx="5">
                  <c:v>No Rietumu valstu masu medijiem</c:v>
                </c:pt>
                <c:pt idx="6">
                  <c:v>No Krievijas opozīcijas masu medijiem</c:v>
                </c:pt>
                <c:pt idx="7">
                  <c:v>No Krievijas federālajiem (t.i. valsts kontrolētajiem) masu medijiem</c:v>
                </c:pt>
                <c:pt idx="8">
                  <c:v>Citur</c:v>
                </c:pt>
                <c:pt idx="9">
                  <c:v>Grūti pateikt</c:v>
                </c:pt>
              </c:strCache>
            </c:strRef>
          </c:cat>
          <c:val>
            <c:numRef>
              <c:f>dati_1!$B$64:$B$73</c:f>
              <c:numCache>
                <c:formatCode>0.0</c:formatCode>
                <c:ptCount val="10"/>
                <c:pt idx="0">
                  <c:v>56</c:v>
                </c:pt>
                <c:pt idx="1">
                  <c:v>54.3</c:v>
                </c:pt>
                <c:pt idx="2">
                  <c:v>49.8</c:v>
                </c:pt>
                <c:pt idx="3">
                  <c:v>41.1</c:v>
                </c:pt>
                <c:pt idx="4">
                  <c:v>27.4</c:v>
                </c:pt>
                <c:pt idx="5">
                  <c:v>11.2</c:v>
                </c:pt>
                <c:pt idx="6">
                  <c:v>4.7</c:v>
                </c:pt>
                <c:pt idx="7">
                  <c:v>4</c:v>
                </c:pt>
                <c:pt idx="8">
                  <c:v>3.8</c:v>
                </c:pt>
                <c:pt idx="9">
                  <c:v>1.2</c:v>
                </c:pt>
              </c:numCache>
            </c:numRef>
          </c:val>
          <c:extLst>
            <c:ext xmlns:c16="http://schemas.microsoft.com/office/drawing/2014/chart" uri="{C3380CC4-5D6E-409C-BE32-E72D297353CC}">
              <c16:uniqueId val="{0000000A-FC04-48AD-8E97-9F8B1D8FDF3F}"/>
            </c:ext>
          </c:extLst>
        </c:ser>
        <c:dLbls>
          <c:showLegendKey val="0"/>
          <c:showVal val="0"/>
          <c:showCatName val="0"/>
          <c:showSerName val="0"/>
          <c:showPercent val="0"/>
          <c:showBubbleSize val="0"/>
        </c:dLbls>
        <c:gapWidth val="20"/>
        <c:axId val="134640768"/>
        <c:axId val="134642688"/>
      </c:barChart>
      <c:catAx>
        <c:axId val="134640768"/>
        <c:scaling>
          <c:orientation val="maxMin"/>
        </c:scaling>
        <c:delete val="0"/>
        <c:axPos val="l"/>
        <c:title>
          <c:tx>
            <c:rich>
              <a:bodyPr rot="0" vert="horz"/>
              <a:lstStyle/>
              <a:p>
                <a:pPr algn="ctr">
                  <a:defRPr sz="800" b="0" i="0" u="none" strike="noStrike" baseline="0">
                    <a:solidFill>
                      <a:srgbClr val="000000"/>
                    </a:solidFill>
                    <a:latin typeface="Arial"/>
                    <a:ea typeface="Arial"/>
                    <a:cs typeface="Arial"/>
                  </a:defRPr>
                </a:pPr>
                <a:r>
                  <a:rPr lang="lv-LV"/>
                  <a:t>%</a:t>
                </a:r>
              </a:p>
            </c:rich>
          </c:tx>
          <c:layout>
            <c:manualLayout>
              <c:xMode val="edge"/>
              <c:yMode val="edge"/>
              <c:x val="0.97184968828109863"/>
              <c:y val="2.0786519505404753E-2"/>
            </c:manualLayout>
          </c:layout>
          <c:overlay val="0"/>
          <c:spPr>
            <a:solidFill>
              <a:srgbClr val="FFFFFF"/>
            </a:solidFill>
            <a:ln w="3175">
              <a:solidFill>
                <a:srgbClr val="000000"/>
              </a:solidFill>
              <a:prstDash val="solid"/>
            </a:ln>
            <a:effectLst>
              <a:outerShdw dist="35921" dir="2700000" algn="br">
                <a:srgbClr val="000000"/>
              </a:outerShdw>
            </a:effectLst>
          </c:spPr>
        </c:title>
        <c:numFmt formatCode="General" sourceLinked="1"/>
        <c:majorTickMark val="out"/>
        <c:minorTickMark val="none"/>
        <c:tickLblPos val="nextTo"/>
        <c:spPr>
          <a:ln w="3175">
            <a:solidFill>
              <a:srgbClr val="000000"/>
            </a:solidFill>
            <a:prstDash val="solid"/>
          </a:ln>
        </c:spPr>
        <c:txPr>
          <a:bodyPr rot="0" vert="horz"/>
          <a:lstStyle/>
          <a:p>
            <a:pPr>
              <a:defRPr sz="900" b="0" i="0" u="none" strike="noStrike" baseline="0">
                <a:solidFill>
                  <a:srgbClr val="000000"/>
                </a:solidFill>
                <a:latin typeface="Arial" panose="020B0604020202020204" pitchFamily="34" charset="0"/>
                <a:ea typeface="Arial"/>
                <a:cs typeface="Arial" panose="020B0604020202020204" pitchFamily="34" charset="0"/>
              </a:defRPr>
            </a:pPr>
            <a:endParaRPr lang="lv-LV"/>
          </a:p>
        </c:txPr>
        <c:crossAx val="134642688"/>
        <c:crosses val="autoZero"/>
        <c:auto val="1"/>
        <c:lblAlgn val="ctr"/>
        <c:lblOffset val="100"/>
        <c:tickLblSkip val="1"/>
        <c:tickMarkSkip val="1"/>
        <c:noMultiLvlLbl val="0"/>
      </c:catAx>
      <c:valAx>
        <c:axId val="134642688"/>
        <c:scaling>
          <c:orientation val="minMax"/>
          <c:max val="70"/>
        </c:scaling>
        <c:delete val="0"/>
        <c:axPos val="b"/>
        <c:title>
          <c:tx>
            <c:rich>
              <a:bodyPr/>
              <a:lstStyle/>
              <a:p>
                <a:pPr>
                  <a:defRPr sz="800" b="0" i="0" u="none" strike="noStrike" baseline="0">
                    <a:solidFill>
                      <a:srgbClr val="000000"/>
                    </a:solidFill>
                    <a:latin typeface="Arial"/>
                    <a:ea typeface="Arial"/>
                    <a:cs typeface="Arial"/>
                  </a:defRPr>
                </a:pPr>
                <a:r>
                  <a:rPr lang="lv-LV"/>
                  <a:t>%</a:t>
                </a:r>
              </a:p>
            </c:rich>
          </c:tx>
          <c:layout>
            <c:manualLayout>
              <c:xMode val="edge"/>
              <c:yMode val="edge"/>
              <c:x val="0.93466334410343122"/>
              <c:y val="0.90577997260157861"/>
            </c:manualLayout>
          </c:layout>
          <c:overlay val="0"/>
          <c:spPr>
            <a:noFill/>
            <a:ln w="25400">
              <a:noFill/>
            </a:ln>
          </c:spPr>
        </c:title>
        <c:numFmt formatCode="0" sourceLinked="0"/>
        <c:majorTickMark val="out"/>
        <c:minorTickMark val="none"/>
        <c:tickLblPos val="nextTo"/>
        <c:spPr>
          <a:ln w="3175">
            <a:solidFill>
              <a:srgbClr val="000000"/>
            </a:solidFill>
            <a:prstDash val="solid"/>
          </a:ln>
        </c:spPr>
        <c:txPr>
          <a:bodyPr rot="0" vert="horz"/>
          <a:lstStyle/>
          <a:p>
            <a:pPr>
              <a:defRPr sz="800" b="0" i="0" u="none" strike="noStrike" baseline="0">
                <a:solidFill>
                  <a:srgbClr val="000000"/>
                </a:solidFill>
                <a:latin typeface="Arial"/>
                <a:ea typeface="Arial"/>
                <a:cs typeface="Arial"/>
              </a:defRPr>
            </a:pPr>
            <a:endParaRPr lang="lv-LV"/>
          </a:p>
        </c:txPr>
        <c:crossAx val="134640768"/>
        <c:crosses val="max"/>
        <c:crossBetween val="between"/>
        <c:majorUnit val="10"/>
      </c:valAx>
      <c:spPr>
        <a:noFill/>
        <a:ln w="25400">
          <a:noFill/>
        </a:ln>
      </c:spPr>
    </c:plotArea>
    <c:plotVisOnly val="1"/>
    <c:dispBlanksAs val="gap"/>
    <c:showDLblsOverMax val="0"/>
  </c:chart>
  <c:spPr>
    <a:noFill/>
    <a:ln w="6350">
      <a:noFill/>
    </a:ln>
  </c:spPr>
  <c:txPr>
    <a:bodyPr/>
    <a:lstStyle/>
    <a:p>
      <a:pPr>
        <a:defRPr sz="8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36719839770889656"/>
          <c:y val="1.0085533425968813E-2"/>
          <c:w val="0.61704896037192447"/>
          <c:h val="0.9036809222376615"/>
        </c:manualLayout>
      </c:layout>
      <c:barChart>
        <c:barDir val="bar"/>
        <c:grouping val="clustered"/>
        <c:varyColors val="0"/>
        <c:ser>
          <c:idx val="0"/>
          <c:order val="0"/>
          <c:tx>
            <c:strRef>
              <c:f>dati_1!$B$77</c:f>
              <c:strCache>
                <c:ptCount val="1"/>
                <c:pt idx="0">
                  <c:v>18 - 24 g.v. (n=101)</c:v>
                </c:pt>
              </c:strCache>
            </c:strRef>
          </c:tx>
          <c:spPr>
            <a:solidFill>
              <a:srgbClr val="A16451"/>
            </a:solidFill>
            <a:ln w="25400">
              <a:noFill/>
            </a:ln>
          </c:spPr>
          <c:invertIfNegative val="0"/>
          <c:dPt>
            <c:idx val="0"/>
            <c:invertIfNegative val="0"/>
            <c:bubble3D val="0"/>
            <c:extLst>
              <c:ext xmlns:c16="http://schemas.microsoft.com/office/drawing/2014/chart" uri="{C3380CC4-5D6E-409C-BE32-E72D297353CC}">
                <c16:uniqueId val="{00000000-B2A9-4C81-B4B1-493947D09E67}"/>
              </c:ext>
            </c:extLst>
          </c:dPt>
          <c:dPt>
            <c:idx val="4"/>
            <c:invertIfNegative val="0"/>
            <c:bubble3D val="0"/>
            <c:extLst>
              <c:ext xmlns:c16="http://schemas.microsoft.com/office/drawing/2014/chart" uri="{C3380CC4-5D6E-409C-BE32-E72D297353CC}">
                <c16:uniqueId val="{00000001-B2A9-4C81-B4B1-493947D09E67}"/>
              </c:ext>
            </c:extLst>
          </c:dPt>
          <c:dPt>
            <c:idx val="5"/>
            <c:invertIfNegative val="0"/>
            <c:bubble3D val="0"/>
            <c:extLst>
              <c:ext xmlns:c16="http://schemas.microsoft.com/office/drawing/2014/chart" uri="{C3380CC4-5D6E-409C-BE32-E72D297353CC}">
                <c16:uniqueId val="{00000002-B2A9-4C81-B4B1-493947D09E67}"/>
              </c:ext>
            </c:extLst>
          </c:dPt>
          <c:dPt>
            <c:idx val="6"/>
            <c:invertIfNegative val="0"/>
            <c:bubble3D val="0"/>
            <c:extLst>
              <c:ext xmlns:c16="http://schemas.microsoft.com/office/drawing/2014/chart" uri="{C3380CC4-5D6E-409C-BE32-E72D297353CC}">
                <c16:uniqueId val="{00000003-B2A9-4C81-B4B1-493947D09E67}"/>
              </c:ext>
            </c:extLst>
          </c:dPt>
          <c:dPt>
            <c:idx val="7"/>
            <c:invertIfNegative val="0"/>
            <c:bubble3D val="0"/>
            <c:extLst>
              <c:ext xmlns:c16="http://schemas.microsoft.com/office/drawing/2014/chart" uri="{C3380CC4-5D6E-409C-BE32-E72D297353CC}">
                <c16:uniqueId val="{00000004-B2A9-4C81-B4B1-493947D09E67}"/>
              </c:ext>
            </c:extLst>
          </c:dPt>
          <c:dPt>
            <c:idx val="8"/>
            <c:invertIfNegative val="0"/>
            <c:bubble3D val="0"/>
            <c:extLst>
              <c:ext xmlns:c16="http://schemas.microsoft.com/office/drawing/2014/chart" uri="{C3380CC4-5D6E-409C-BE32-E72D297353CC}">
                <c16:uniqueId val="{00000005-B2A9-4C81-B4B1-493947D09E67}"/>
              </c:ext>
            </c:extLst>
          </c:dPt>
          <c:dPt>
            <c:idx val="9"/>
            <c:invertIfNegative val="0"/>
            <c:bubble3D val="0"/>
            <c:extLst>
              <c:ext xmlns:c16="http://schemas.microsoft.com/office/drawing/2014/chart" uri="{C3380CC4-5D6E-409C-BE32-E72D297353CC}">
                <c16:uniqueId val="{00000006-B2A9-4C81-B4B1-493947D09E67}"/>
              </c:ext>
            </c:extLst>
          </c:dPt>
          <c:dPt>
            <c:idx val="10"/>
            <c:invertIfNegative val="0"/>
            <c:bubble3D val="0"/>
            <c:extLst>
              <c:ext xmlns:c16="http://schemas.microsoft.com/office/drawing/2014/chart" uri="{C3380CC4-5D6E-409C-BE32-E72D297353CC}">
                <c16:uniqueId val="{00000007-B2A9-4C81-B4B1-493947D09E67}"/>
              </c:ext>
            </c:extLst>
          </c:dPt>
          <c:dPt>
            <c:idx val="14"/>
            <c:invertIfNegative val="0"/>
            <c:bubble3D val="0"/>
            <c:extLst>
              <c:ext xmlns:c16="http://schemas.microsoft.com/office/drawing/2014/chart" uri="{C3380CC4-5D6E-409C-BE32-E72D297353CC}">
                <c16:uniqueId val="{00000008-B2A9-4C81-B4B1-493947D09E67}"/>
              </c:ext>
            </c:extLst>
          </c:dPt>
          <c:dLbls>
            <c:numFmt formatCode="#,##0" sourceLinked="0"/>
            <c:spPr>
              <a:noFill/>
              <a:ln w="25400">
                <a:noFill/>
              </a:ln>
            </c:spPr>
            <c:txPr>
              <a:bodyPr/>
              <a:lstStyle/>
              <a:p>
                <a:pPr>
                  <a:defRPr sz="800" b="0" i="0" u="none" strike="noStrike" baseline="0">
                    <a:solidFill>
                      <a:srgbClr val="000000"/>
                    </a:solidFill>
                    <a:latin typeface="Arial"/>
                    <a:ea typeface="Arial"/>
                    <a:cs typeface="Arial"/>
                  </a:defRPr>
                </a:pPr>
                <a:endParaRPr lang="lv-LV"/>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dati_1!$A$78:$A$86</c:f>
              <c:strCache>
                <c:ptCount val="9"/>
                <c:pt idx="0">
                  <c:v>No materiāliem sociālajos medijos (Facebook, Twitter, Tiktok, Telegram, Instagram, Youtube u.c.)</c:v>
                </c:pt>
                <c:pt idx="1">
                  <c:v>No Latvijas sabiedriskajiem medijiem (LTV, Latvijas radio, LSM)</c:v>
                </c:pt>
                <c:pt idx="2">
                  <c:v>No Latvijas komercmedijiem latviešu valodā (piem., TV3, TV24, Delfi.lv, Tvnet.lv, laikraksti, žurnāli, radio latviešu valodā, u.c.)</c:v>
                </c:pt>
                <c:pt idx="3">
                  <c:v>No draugiem, kolēģiem, ģimenes locekļiem u.tml.</c:v>
                </c:pt>
                <c:pt idx="4">
                  <c:v>No Latvijas komercmedijiem krievu valodā (piem., Rus.Delfi.lv, Rus.Tvnet.lv, laikraksti, žurnāli, radio krievu valodā u.c.)</c:v>
                </c:pt>
                <c:pt idx="5">
                  <c:v>No Rietumu valstu masu medijiem</c:v>
                </c:pt>
                <c:pt idx="6">
                  <c:v>No Krievijas opozīcijas masu medijiem</c:v>
                </c:pt>
                <c:pt idx="7">
                  <c:v>No Krievijas federālajiem (t.i. valsts kontrolētajiem) masu medijiem</c:v>
                </c:pt>
                <c:pt idx="8">
                  <c:v>Citur</c:v>
                </c:pt>
              </c:strCache>
            </c:strRef>
          </c:cat>
          <c:val>
            <c:numRef>
              <c:f>dati_1!$B$78:$B$86</c:f>
              <c:numCache>
                <c:formatCode>0.0</c:formatCode>
                <c:ptCount val="9"/>
                <c:pt idx="0">
                  <c:v>81.3</c:v>
                </c:pt>
                <c:pt idx="1">
                  <c:v>29.8</c:v>
                </c:pt>
                <c:pt idx="2">
                  <c:v>47.5</c:v>
                </c:pt>
                <c:pt idx="3">
                  <c:v>43.7</c:v>
                </c:pt>
                <c:pt idx="4">
                  <c:v>21</c:v>
                </c:pt>
                <c:pt idx="5">
                  <c:v>11.8</c:v>
                </c:pt>
                <c:pt idx="6">
                  <c:v>4.0999999999999996</c:v>
                </c:pt>
                <c:pt idx="7">
                  <c:v>1</c:v>
                </c:pt>
                <c:pt idx="8" formatCode="General">
                  <c:v>0</c:v>
                </c:pt>
              </c:numCache>
            </c:numRef>
          </c:val>
          <c:extLst>
            <c:ext xmlns:c16="http://schemas.microsoft.com/office/drawing/2014/chart" uri="{C3380CC4-5D6E-409C-BE32-E72D297353CC}">
              <c16:uniqueId val="{00000009-B2A9-4C81-B4B1-493947D09E67}"/>
            </c:ext>
          </c:extLst>
        </c:ser>
        <c:ser>
          <c:idx val="1"/>
          <c:order val="1"/>
          <c:tx>
            <c:strRef>
              <c:f>dati_1!$C$77</c:f>
              <c:strCache>
                <c:ptCount val="1"/>
                <c:pt idx="0">
                  <c:v>25 - 34 g.v. (n=182)</c:v>
                </c:pt>
              </c:strCache>
            </c:strRef>
          </c:tx>
          <c:spPr>
            <a:solidFill>
              <a:srgbClr val="D79041"/>
            </a:solidFill>
          </c:spPr>
          <c:invertIfNegative val="0"/>
          <c:dLbls>
            <c:dLbl>
              <c:idx val="3"/>
              <c:layout>
                <c:manualLayout>
                  <c:x val="1.2059438789802084E-2"/>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B2A9-4C81-B4B1-493947D09E67}"/>
                </c:ext>
              </c:extLst>
            </c:dLbl>
            <c:numFmt formatCode="#,##0" sourceLinked="0"/>
            <c:spPr>
              <a:noFill/>
              <a:ln>
                <a:noFill/>
              </a:ln>
              <a:effectLst/>
            </c:spPr>
            <c:txPr>
              <a:bodyPr/>
              <a:lstStyle/>
              <a:p>
                <a:pPr>
                  <a:defRPr sz="800"/>
                </a:pPr>
                <a:endParaRPr lang="lv-LV"/>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dati_1!$A$78:$A$86</c:f>
              <c:strCache>
                <c:ptCount val="9"/>
                <c:pt idx="0">
                  <c:v>No materiāliem sociālajos medijos (Facebook, Twitter, Tiktok, Telegram, Instagram, Youtube u.c.)</c:v>
                </c:pt>
                <c:pt idx="1">
                  <c:v>No Latvijas sabiedriskajiem medijiem (LTV, Latvijas radio, LSM)</c:v>
                </c:pt>
                <c:pt idx="2">
                  <c:v>No Latvijas komercmedijiem latviešu valodā (piem., TV3, TV24, Delfi.lv, Tvnet.lv, laikraksti, žurnāli, radio latviešu valodā, u.c.)</c:v>
                </c:pt>
                <c:pt idx="3">
                  <c:v>No draugiem, kolēģiem, ģimenes locekļiem u.tml.</c:v>
                </c:pt>
                <c:pt idx="4">
                  <c:v>No Latvijas komercmedijiem krievu valodā (piem., Rus.Delfi.lv, Rus.Tvnet.lv, laikraksti, žurnāli, radio krievu valodā u.c.)</c:v>
                </c:pt>
                <c:pt idx="5">
                  <c:v>No Rietumu valstu masu medijiem</c:v>
                </c:pt>
                <c:pt idx="6">
                  <c:v>No Krievijas opozīcijas masu medijiem</c:v>
                </c:pt>
                <c:pt idx="7">
                  <c:v>No Krievijas federālajiem (t.i. valsts kontrolētajiem) masu medijiem</c:v>
                </c:pt>
                <c:pt idx="8">
                  <c:v>Citur</c:v>
                </c:pt>
              </c:strCache>
            </c:strRef>
          </c:cat>
          <c:val>
            <c:numRef>
              <c:f>dati_1!$C$78:$C$86</c:f>
              <c:numCache>
                <c:formatCode>0.0</c:formatCode>
                <c:ptCount val="9"/>
                <c:pt idx="0">
                  <c:v>71.7</c:v>
                </c:pt>
                <c:pt idx="1">
                  <c:v>46.8</c:v>
                </c:pt>
                <c:pt idx="2">
                  <c:v>59.7</c:v>
                </c:pt>
                <c:pt idx="3">
                  <c:v>43.7</c:v>
                </c:pt>
                <c:pt idx="4">
                  <c:v>19.3</c:v>
                </c:pt>
                <c:pt idx="5">
                  <c:v>10.5</c:v>
                </c:pt>
                <c:pt idx="6">
                  <c:v>2.2000000000000002</c:v>
                </c:pt>
                <c:pt idx="7">
                  <c:v>3.2</c:v>
                </c:pt>
                <c:pt idx="8">
                  <c:v>3.3</c:v>
                </c:pt>
              </c:numCache>
            </c:numRef>
          </c:val>
          <c:extLst>
            <c:ext xmlns:c16="http://schemas.microsoft.com/office/drawing/2014/chart" uri="{C3380CC4-5D6E-409C-BE32-E72D297353CC}">
              <c16:uniqueId val="{0000000B-B2A9-4C81-B4B1-493947D09E67}"/>
            </c:ext>
          </c:extLst>
        </c:ser>
        <c:ser>
          <c:idx val="2"/>
          <c:order val="2"/>
          <c:tx>
            <c:strRef>
              <c:f>dati_1!$D$77</c:f>
              <c:strCache>
                <c:ptCount val="1"/>
                <c:pt idx="0">
                  <c:v>35 - 44 g.v. (n=182)</c:v>
                </c:pt>
              </c:strCache>
            </c:strRef>
          </c:tx>
          <c:spPr>
            <a:solidFill>
              <a:srgbClr val="DDC4B1"/>
            </a:solidFill>
          </c:spPr>
          <c:invertIfNegative val="0"/>
          <c:dLbls>
            <c:numFmt formatCode="#,##0" sourceLinked="0"/>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dati_1!$A$78:$A$86</c:f>
              <c:strCache>
                <c:ptCount val="9"/>
                <c:pt idx="0">
                  <c:v>No materiāliem sociālajos medijos (Facebook, Twitter, Tiktok, Telegram, Instagram, Youtube u.c.)</c:v>
                </c:pt>
                <c:pt idx="1">
                  <c:v>No Latvijas sabiedriskajiem medijiem (LTV, Latvijas radio, LSM)</c:v>
                </c:pt>
                <c:pt idx="2">
                  <c:v>No Latvijas komercmedijiem latviešu valodā (piem., TV3, TV24, Delfi.lv, Tvnet.lv, laikraksti, žurnāli, radio latviešu valodā, u.c.)</c:v>
                </c:pt>
                <c:pt idx="3">
                  <c:v>No draugiem, kolēģiem, ģimenes locekļiem u.tml.</c:v>
                </c:pt>
                <c:pt idx="4">
                  <c:v>No Latvijas komercmedijiem krievu valodā (piem., Rus.Delfi.lv, Rus.Tvnet.lv, laikraksti, žurnāli, radio krievu valodā u.c.)</c:v>
                </c:pt>
                <c:pt idx="5">
                  <c:v>No Rietumu valstu masu medijiem</c:v>
                </c:pt>
                <c:pt idx="6">
                  <c:v>No Krievijas opozīcijas masu medijiem</c:v>
                </c:pt>
                <c:pt idx="7">
                  <c:v>No Krievijas federālajiem (t.i. valsts kontrolētajiem) masu medijiem</c:v>
                </c:pt>
                <c:pt idx="8">
                  <c:v>Citur</c:v>
                </c:pt>
              </c:strCache>
            </c:strRef>
          </c:cat>
          <c:val>
            <c:numRef>
              <c:f>dati_1!$D$78:$D$86</c:f>
              <c:numCache>
                <c:formatCode>General</c:formatCode>
                <c:ptCount val="9"/>
                <c:pt idx="0">
                  <c:v>63.4</c:v>
                </c:pt>
                <c:pt idx="1">
                  <c:v>43.5</c:v>
                </c:pt>
                <c:pt idx="2">
                  <c:v>55.4</c:v>
                </c:pt>
                <c:pt idx="3">
                  <c:v>37.5</c:v>
                </c:pt>
                <c:pt idx="4">
                  <c:v>35.799999999999997</c:v>
                </c:pt>
                <c:pt idx="5">
                  <c:v>13.2</c:v>
                </c:pt>
                <c:pt idx="6">
                  <c:v>3.3</c:v>
                </c:pt>
                <c:pt idx="7">
                  <c:v>4.4000000000000004</c:v>
                </c:pt>
                <c:pt idx="8">
                  <c:v>5.5</c:v>
                </c:pt>
              </c:numCache>
            </c:numRef>
          </c:val>
          <c:extLst>
            <c:ext xmlns:c16="http://schemas.microsoft.com/office/drawing/2014/chart" uri="{C3380CC4-5D6E-409C-BE32-E72D297353CC}">
              <c16:uniqueId val="{0000000C-B2A9-4C81-B4B1-493947D09E67}"/>
            </c:ext>
          </c:extLst>
        </c:ser>
        <c:ser>
          <c:idx val="3"/>
          <c:order val="3"/>
          <c:tx>
            <c:strRef>
              <c:f>dati_1!$E$77</c:f>
              <c:strCache>
                <c:ptCount val="1"/>
                <c:pt idx="0">
                  <c:v>45 - 54 g.v. (n=186)</c:v>
                </c:pt>
              </c:strCache>
            </c:strRef>
          </c:tx>
          <c:spPr>
            <a:solidFill>
              <a:srgbClr val="FFCC99"/>
            </a:solidFill>
          </c:spPr>
          <c:invertIfNegative val="0"/>
          <c:dLbls>
            <c:numFmt formatCode="#,##0" sourceLinked="0"/>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dati_1!$A$78:$A$86</c:f>
              <c:strCache>
                <c:ptCount val="9"/>
                <c:pt idx="0">
                  <c:v>No materiāliem sociālajos medijos (Facebook, Twitter, Tiktok, Telegram, Instagram, Youtube u.c.)</c:v>
                </c:pt>
                <c:pt idx="1">
                  <c:v>No Latvijas sabiedriskajiem medijiem (LTV, Latvijas radio, LSM)</c:v>
                </c:pt>
                <c:pt idx="2">
                  <c:v>No Latvijas komercmedijiem latviešu valodā (piem., TV3, TV24, Delfi.lv, Tvnet.lv, laikraksti, žurnāli, radio latviešu valodā, u.c.)</c:v>
                </c:pt>
                <c:pt idx="3">
                  <c:v>No draugiem, kolēģiem, ģimenes locekļiem u.tml.</c:v>
                </c:pt>
                <c:pt idx="4">
                  <c:v>No Latvijas komercmedijiem krievu valodā (piem., Rus.Delfi.lv, Rus.Tvnet.lv, laikraksti, žurnāli, radio krievu valodā u.c.)</c:v>
                </c:pt>
                <c:pt idx="5">
                  <c:v>No Rietumu valstu masu medijiem</c:v>
                </c:pt>
                <c:pt idx="6">
                  <c:v>No Krievijas opozīcijas masu medijiem</c:v>
                </c:pt>
                <c:pt idx="7">
                  <c:v>No Krievijas federālajiem (t.i. valsts kontrolētajiem) masu medijiem</c:v>
                </c:pt>
                <c:pt idx="8">
                  <c:v>Citur</c:v>
                </c:pt>
              </c:strCache>
            </c:strRef>
          </c:cat>
          <c:val>
            <c:numRef>
              <c:f>dati_1!$E$78:$E$86</c:f>
              <c:numCache>
                <c:formatCode>General</c:formatCode>
                <c:ptCount val="9"/>
                <c:pt idx="0">
                  <c:v>55.6</c:v>
                </c:pt>
                <c:pt idx="1">
                  <c:v>57.5</c:v>
                </c:pt>
                <c:pt idx="2">
                  <c:v>42.5</c:v>
                </c:pt>
                <c:pt idx="3">
                  <c:v>41.8</c:v>
                </c:pt>
                <c:pt idx="4">
                  <c:v>26.9</c:v>
                </c:pt>
                <c:pt idx="5">
                  <c:v>14</c:v>
                </c:pt>
                <c:pt idx="6">
                  <c:v>7</c:v>
                </c:pt>
                <c:pt idx="7">
                  <c:v>5.3</c:v>
                </c:pt>
                <c:pt idx="8">
                  <c:v>5.4</c:v>
                </c:pt>
              </c:numCache>
            </c:numRef>
          </c:val>
          <c:extLst>
            <c:ext xmlns:c16="http://schemas.microsoft.com/office/drawing/2014/chart" uri="{C3380CC4-5D6E-409C-BE32-E72D297353CC}">
              <c16:uniqueId val="{0000000D-B2A9-4C81-B4B1-493947D09E67}"/>
            </c:ext>
          </c:extLst>
        </c:ser>
        <c:ser>
          <c:idx val="4"/>
          <c:order val="4"/>
          <c:tx>
            <c:strRef>
              <c:f>dati_1!$F$77</c:f>
              <c:strCache>
                <c:ptCount val="1"/>
                <c:pt idx="0">
                  <c:v>55 - 63 g.v. (n=180)</c:v>
                </c:pt>
              </c:strCache>
            </c:strRef>
          </c:tx>
          <c:spPr>
            <a:solidFill>
              <a:srgbClr val="C3A62B"/>
            </a:solidFill>
          </c:spPr>
          <c:invertIfNegative val="0"/>
          <c:dLbls>
            <c:numFmt formatCode="#,##0" sourceLinked="0"/>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dati_1!$A$78:$A$86</c:f>
              <c:strCache>
                <c:ptCount val="9"/>
                <c:pt idx="0">
                  <c:v>No materiāliem sociālajos medijos (Facebook, Twitter, Tiktok, Telegram, Instagram, Youtube u.c.)</c:v>
                </c:pt>
                <c:pt idx="1">
                  <c:v>No Latvijas sabiedriskajiem medijiem (LTV, Latvijas radio, LSM)</c:v>
                </c:pt>
                <c:pt idx="2">
                  <c:v>No Latvijas komercmedijiem latviešu valodā (piem., TV3, TV24, Delfi.lv, Tvnet.lv, laikraksti, žurnāli, radio latviešu valodā, u.c.)</c:v>
                </c:pt>
                <c:pt idx="3">
                  <c:v>No draugiem, kolēģiem, ģimenes locekļiem u.tml.</c:v>
                </c:pt>
                <c:pt idx="4">
                  <c:v>No Latvijas komercmedijiem krievu valodā (piem., Rus.Delfi.lv, Rus.Tvnet.lv, laikraksti, žurnāli, radio krievu valodā u.c.)</c:v>
                </c:pt>
                <c:pt idx="5">
                  <c:v>No Rietumu valstu masu medijiem</c:v>
                </c:pt>
                <c:pt idx="6">
                  <c:v>No Krievijas opozīcijas masu medijiem</c:v>
                </c:pt>
                <c:pt idx="7">
                  <c:v>No Krievijas federālajiem (t.i. valsts kontrolētajiem) masu medijiem</c:v>
                </c:pt>
                <c:pt idx="8">
                  <c:v>Citur</c:v>
                </c:pt>
              </c:strCache>
            </c:strRef>
          </c:cat>
          <c:val>
            <c:numRef>
              <c:f>dati_1!$F$78:$F$86</c:f>
              <c:numCache>
                <c:formatCode>General</c:formatCode>
                <c:ptCount val="9"/>
                <c:pt idx="0">
                  <c:v>51.5</c:v>
                </c:pt>
                <c:pt idx="1">
                  <c:v>62.9</c:v>
                </c:pt>
                <c:pt idx="2">
                  <c:v>53.3</c:v>
                </c:pt>
                <c:pt idx="3">
                  <c:v>39.9</c:v>
                </c:pt>
                <c:pt idx="4">
                  <c:v>33.299999999999997</c:v>
                </c:pt>
                <c:pt idx="5">
                  <c:v>13.2</c:v>
                </c:pt>
                <c:pt idx="6">
                  <c:v>6.6</c:v>
                </c:pt>
                <c:pt idx="7">
                  <c:v>4.4000000000000004</c:v>
                </c:pt>
                <c:pt idx="8">
                  <c:v>4.4000000000000004</c:v>
                </c:pt>
              </c:numCache>
            </c:numRef>
          </c:val>
          <c:extLst>
            <c:ext xmlns:c16="http://schemas.microsoft.com/office/drawing/2014/chart" uri="{C3380CC4-5D6E-409C-BE32-E72D297353CC}">
              <c16:uniqueId val="{0000000E-B2A9-4C81-B4B1-493947D09E67}"/>
            </c:ext>
          </c:extLst>
        </c:ser>
        <c:ser>
          <c:idx val="5"/>
          <c:order val="5"/>
          <c:tx>
            <c:strRef>
              <c:f>dati_1!$G$77</c:f>
              <c:strCache>
                <c:ptCount val="1"/>
                <c:pt idx="0">
                  <c:v>64 g.v. un vairāk (n=188)</c:v>
                </c:pt>
              </c:strCache>
            </c:strRef>
          </c:tx>
          <c:spPr>
            <a:solidFill>
              <a:srgbClr val="B2B96F"/>
            </a:solidFill>
          </c:spPr>
          <c:invertIfNegative val="0"/>
          <c:dLbls>
            <c:numFmt formatCode="#,##0" sourceLinked="0"/>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dati_1!$A$78:$A$86</c:f>
              <c:strCache>
                <c:ptCount val="9"/>
                <c:pt idx="0">
                  <c:v>No materiāliem sociālajos medijos (Facebook, Twitter, Tiktok, Telegram, Instagram, Youtube u.c.)</c:v>
                </c:pt>
                <c:pt idx="1">
                  <c:v>No Latvijas sabiedriskajiem medijiem (LTV, Latvijas radio, LSM)</c:v>
                </c:pt>
                <c:pt idx="2">
                  <c:v>No Latvijas komercmedijiem latviešu valodā (piem., TV3, TV24, Delfi.lv, Tvnet.lv, laikraksti, žurnāli, radio latviešu valodā, u.c.)</c:v>
                </c:pt>
                <c:pt idx="3">
                  <c:v>No draugiem, kolēģiem, ģimenes locekļiem u.tml.</c:v>
                </c:pt>
                <c:pt idx="4">
                  <c:v>No Latvijas komercmedijiem krievu valodā (piem., Rus.Delfi.lv, Rus.Tvnet.lv, laikraksti, žurnāli, radio krievu valodā u.c.)</c:v>
                </c:pt>
                <c:pt idx="5">
                  <c:v>No Rietumu valstu masu medijiem</c:v>
                </c:pt>
                <c:pt idx="6">
                  <c:v>No Krievijas opozīcijas masu medijiem</c:v>
                </c:pt>
                <c:pt idx="7">
                  <c:v>No Krievijas federālajiem (t.i. valsts kontrolētajiem) masu medijiem</c:v>
                </c:pt>
                <c:pt idx="8">
                  <c:v>Citur</c:v>
                </c:pt>
              </c:strCache>
            </c:strRef>
          </c:cat>
          <c:val>
            <c:numRef>
              <c:f>dati_1!$G$78:$G$86</c:f>
              <c:numCache>
                <c:formatCode>General</c:formatCode>
                <c:ptCount val="9"/>
                <c:pt idx="0">
                  <c:v>23.7</c:v>
                </c:pt>
                <c:pt idx="1">
                  <c:v>74.099999999999994</c:v>
                </c:pt>
                <c:pt idx="2">
                  <c:v>39.200000000000003</c:v>
                </c:pt>
                <c:pt idx="3">
                  <c:v>41.8</c:v>
                </c:pt>
                <c:pt idx="4">
                  <c:v>23.5</c:v>
                </c:pt>
                <c:pt idx="5">
                  <c:v>4.3</c:v>
                </c:pt>
                <c:pt idx="6">
                  <c:v>4.8</c:v>
                </c:pt>
                <c:pt idx="7">
                  <c:v>3.7</c:v>
                </c:pt>
                <c:pt idx="8">
                  <c:v>2.1</c:v>
                </c:pt>
              </c:numCache>
            </c:numRef>
          </c:val>
          <c:extLst>
            <c:ext xmlns:c16="http://schemas.microsoft.com/office/drawing/2014/chart" uri="{C3380CC4-5D6E-409C-BE32-E72D297353CC}">
              <c16:uniqueId val="{0000000F-B2A9-4C81-B4B1-493947D09E67}"/>
            </c:ext>
          </c:extLst>
        </c:ser>
        <c:dLbls>
          <c:dLblPos val="outEnd"/>
          <c:showLegendKey val="0"/>
          <c:showVal val="1"/>
          <c:showCatName val="0"/>
          <c:showSerName val="0"/>
          <c:showPercent val="0"/>
          <c:showBubbleSize val="0"/>
        </c:dLbls>
        <c:gapWidth val="20"/>
        <c:axId val="134061440"/>
        <c:axId val="134075904"/>
      </c:barChart>
      <c:catAx>
        <c:axId val="134061440"/>
        <c:scaling>
          <c:orientation val="maxMin"/>
        </c:scaling>
        <c:delete val="0"/>
        <c:axPos val="l"/>
        <c:title>
          <c:tx>
            <c:rich>
              <a:bodyPr rot="0" vert="horz"/>
              <a:lstStyle/>
              <a:p>
                <a:pPr algn="ctr">
                  <a:defRPr sz="800" b="0" i="0" u="none" strike="noStrike" baseline="0">
                    <a:solidFill>
                      <a:srgbClr val="000000"/>
                    </a:solidFill>
                    <a:latin typeface="Arial"/>
                    <a:ea typeface="Arial"/>
                    <a:cs typeface="Arial"/>
                  </a:defRPr>
                </a:pPr>
                <a:r>
                  <a:rPr lang="lv-LV"/>
                  <a:t>%</a:t>
                </a:r>
              </a:p>
            </c:rich>
          </c:tx>
          <c:layout>
            <c:manualLayout>
              <c:xMode val="edge"/>
              <c:yMode val="edge"/>
              <c:x val="0.97152524363389836"/>
              <c:y val="3.1263448378021849E-3"/>
            </c:manualLayout>
          </c:layout>
          <c:overlay val="0"/>
          <c:spPr>
            <a:solidFill>
              <a:srgbClr val="FFFFFF"/>
            </a:solidFill>
            <a:ln w="3175">
              <a:solidFill>
                <a:srgbClr val="000000"/>
              </a:solidFill>
              <a:prstDash val="solid"/>
            </a:ln>
            <a:effectLst>
              <a:outerShdw dist="35921" dir="2700000" algn="br">
                <a:srgbClr val="000000"/>
              </a:outerShdw>
            </a:effectLst>
          </c:spPr>
        </c:title>
        <c:numFmt formatCode="General" sourceLinked="1"/>
        <c:majorTickMark val="out"/>
        <c:minorTickMark val="none"/>
        <c:tickLblPos val="nextTo"/>
        <c:spPr>
          <a:ln w="3175">
            <a:solidFill>
              <a:srgbClr val="000000"/>
            </a:solidFill>
            <a:prstDash val="solid"/>
          </a:ln>
        </c:spPr>
        <c:txPr>
          <a:bodyPr rot="0" vert="horz"/>
          <a:lstStyle/>
          <a:p>
            <a:pPr>
              <a:defRPr sz="800" b="0" i="0" u="none" strike="noStrike" baseline="0">
                <a:solidFill>
                  <a:srgbClr val="000000"/>
                </a:solidFill>
                <a:latin typeface="Arial" panose="020B0604020202020204" pitchFamily="34" charset="0"/>
                <a:ea typeface="Arial"/>
                <a:cs typeface="Arial" panose="020B0604020202020204" pitchFamily="34" charset="0"/>
              </a:defRPr>
            </a:pPr>
            <a:endParaRPr lang="lv-LV"/>
          </a:p>
        </c:txPr>
        <c:crossAx val="134075904"/>
        <c:crosses val="autoZero"/>
        <c:auto val="1"/>
        <c:lblAlgn val="ctr"/>
        <c:lblOffset val="100"/>
        <c:tickLblSkip val="1"/>
        <c:tickMarkSkip val="1"/>
        <c:noMultiLvlLbl val="0"/>
      </c:catAx>
      <c:valAx>
        <c:axId val="134075904"/>
        <c:scaling>
          <c:orientation val="minMax"/>
          <c:max val="90"/>
        </c:scaling>
        <c:delete val="0"/>
        <c:axPos val="b"/>
        <c:title>
          <c:tx>
            <c:rich>
              <a:bodyPr/>
              <a:lstStyle/>
              <a:p>
                <a:pPr>
                  <a:defRPr sz="800" b="0" i="0" u="none" strike="noStrike" baseline="0">
                    <a:solidFill>
                      <a:srgbClr val="000000"/>
                    </a:solidFill>
                    <a:latin typeface="Arial"/>
                    <a:ea typeface="Arial"/>
                    <a:cs typeface="Arial"/>
                  </a:defRPr>
                </a:pPr>
                <a:r>
                  <a:rPr lang="lv-LV"/>
                  <a:t>%</a:t>
                </a:r>
              </a:p>
            </c:rich>
          </c:tx>
          <c:layout>
            <c:manualLayout>
              <c:xMode val="edge"/>
              <c:yMode val="edge"/>
              <c:x val="0.92445948490580576"/>
              <c:y val="0.91880142896861405"/>
            </c:manualLayout>
          </c:layout>
          <c:overlay val="0"/>
          <c:spPr>
            <a:noFill/>
            <a:ln w="25400">
              <a:noFill/>
            </a:ln>
          </c:spPr>
        </c:title>
        <c:numFmt formatCode="0" sourceLinked="0"/>
        <c:majorTickMark val="out"/>
        <c:minorTickMark val="none"/>
        <c:tickLblPos val="nextTo"/>
        <c:spPr>
          <a:ln w="3175">
            <a:solidFill>
              <a:srgbClr val="000000"/>
            </a:solidFill>
            <a:prstDash val="solid"/>
          </a:ln>
        </c:spPr>
        <c:txPr>
          <a:bodyPr rot="0" vert="horz"/>
          <a:lstStyle/>
          <a:p>
            <a:pPr>
              <a:defRPr sz="800" b="0" i="0" u="none" strike="noStrike" baseline="0">
                <a:solidFill>
                  <a:srgbClr val="000000"/>
                </a:solidFill>
                <a:latin typeface="Arial"/>
                <a:ea typeface="Arial"/>
                <a:cs typeface="Arial"/>
              </a:defRPr>
            </a:pPr>
            <a:endParaRPr lang="lv-LV"/>
          </a:p>
        </c:txPr>
        <c:crossAx val="134061440"/>
        <c:crosses val="max"/>
        <c:crossBetween val="between"/>
        <c:majorUnit val="15"/>
      </c:valAx>
      <c:spPr>
        <a:noFill/>
        <a:ln w="25400">
          <a:noFill/>
        </a:ln>
      </c:spPr>
    </c:plotArea>
    <c:legend>
      <c:legendPos val="r"/>
      <c:layout>
        <c:manualLayout>
          <c:xMode val="edge"/>
          <c:yMode val="edge"/>
          <c:x val="0.78078699939229501"/>
          <c:y val="0.51665692687814424"/>
          <c:w val="0.17457209221709619"/>
          <c:h val="0.23737120135133008"/>
        </c:manualLayout>
      </c:layout>
      <c:overlay val="0"/>
    </c:legend>
    <c:plotVisOnly val="1"/>
    <c:dispBlanksAs val="gap"/>
    <c:showDLblsOverMax val="0"/>
  </c:chart>
  <c:spPr>
    <a:noFill/>
    <a:ln w="6350">
      <a:noFill/>
    </a:ln>
  </c:spPr>
  <c:txPr>
    <a:bodyPr/>
    <a:lstStyle/>
    <a:p>
      <a:pPr>
        <a:defRPr sz="8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36408654688085507"/>
          <c:y val="1.0085533425968813E-2"/>
          <c:w val="0.62029430816538278"/>
          <c:h val="0.9036809222376615"/>
        </c:manualLayout>
      </c:layout>
      <c:barChart>
        <c:barDir val="bar"/>
        <c:grouping val="clustered"/>
        <c:varyColors val="0"/>
        <c:ser>
          <c:idx val="0"/>
          <c:order val="0"/>
          <c:tx>
            <c:strRef>
              <c:f>dati_1!$B$89</c:f>
              <c:strCache>
                <c:ptCount val="1"/>
                <c:pt idx="0">
                  <c:v>latviešu sarunvaloda ģimenē (n=639)</c:v>
                </c:pt>
              </c:strCache>
            </c:strRef>
          </c:tx>
          <c:spPr>
            <a:solidFill>
              <a:srgbClr val="A7754B"/>
            </a:solidFill>
            <a:ln w="25400">
              <a:noFill/>
            </a:ln>
          </c:spPr>
          <c:invertIfNegative val="0"/>
          <c:dPt>
            <c:idx val="0"/>
            <c:invertIfNegative val="0"/>
            <c:bubble3D val="0"/>
            <c:extLst>
              <c:ext xmlns:c16="http://schemas.microsoft.com/office/drawing/2014/chart" uri="{C3380CC4-5D6E-409C-BE32-E72D297353CC}">
                <c16:uniqueId val="{00000000-B2A4-4804-995D-DC094ADD02F1}"/>
              </c:ext>
            </c:extLst>
          </c:dPt>
          <c:dPt>
            <c:idx val="4"/>
            <c:invertIfNegative val="0"/>
            <c:bubble3D val="0"/>
            <c:extLst>
              <c:ext xmlns:c16="http://schemas.microsoft.com/office/drawing/2014/chart" uri="{C3380CC4-5D6E-409C-BE32-E72D297353CC}">
                <c16:uniqueId val="{00000001-B2A4-4804-995D-DC094ADD02F1}"/>
              </c:ext>
            </c:extLst>
          </c:dPt>
          <c:dPt>
            <c:idx val="5"/>
            <c:invertIfNegative val="0"/>
            <c:bubble3D val="0"/>
            <c:extLst>
              <c:ext xmlns:c16="http://schemas.microsoft.com/office/drawing/2014/chart" uri="{C3380CC4-5D6E-409C-BE32-E72D297353CC}">
                <c16:uniqueId val="{00000002-B2A4-4804-995D-DC094ADD02F1}"/>
              </c:ext>
            </c:extLst>
          </c:dPt>
          <c:dPt>
            <c:idx val="6"/>
            <c:invertIfNegative val="0"/>
            <c:bubble3D val="0"/>
            <c:extLst>
              <c:ext xmlns:c16="http://schemas.microsoft.com/office/drawing/2014/chart" uri="{C3380CC4-5D6E-409C-BE32-E72D297353CC}">
                <c16:uniqueId val="{00000003-B2A4-4804-995D-DC094ADD02F1}"/>
              </c:ext>
            </c:extLst>
          </c:dPt>
          <c:dPt>
            <c:idx val="7"/>
            <c:invertIfNegative val="0"/>
            <c:bubble3D val="0"/>
            <c:extLst>
              <c:ext xmlns:c16="http://schemas.microsoft.com/office/drawing/2014/chart" uri="{C3380CC4-5D6E-409C-BE32-E72D297353CC}">
                <c16:uniqueId val="{00000004-B2A4-4804-995D-DC094ADD02F1}"/>
              </c:ext>
            </c:extLst>
          </c:dPt>
          <c:dPt>
            <c:idx val="8"/>
            <c:invertIfNegative val="0"/>
            <c:bubble3D val="0"/>
            <c:extLst>
              <c:ext xmlns:c16="http://schemas.microsoft.com/office/drawing/2014/chart" uri="{C3380CC4-5D6E-409C-BE32-E72D297353CC}">
                <c16:uniqueId val="{00000005-B2A4-4804-995D-DC094ADD02F1}"/>
              </c:ext>
            </c:extLst>
          </c:dPt>
          <c:dPt>
            <c:idx val="9"/>
            <c:invertIfNegative val="0"/>
            <c:bubble3D val="0"/>
            <c:extLst>
              <c:ext xmlns:c16="http://schemas.microsoft.com/office/drawing/2014/chart" uri="{C3380CC4-5D6E-409C-BE32-E72D297353CC}">
                <c16:uniqueId val="{00000006-B2A4-4804-995D-DC094ADD02F1}"/>
              </c:ext>
            </c:extLst>
          </c:dPt>
          <c:dPt>
            <c:idx val="10"/>
            <c:invertIfNegative val="0"/>
            <c:bubble3D val="0"/>
            <c:extLst>
              <c:ext xmlns:c16="http://schemas.microsoft.com/office/drawing/2014/chart" uri="{C3380CC4-5D6E-409C-BE32-E72D297353CC}">
                <c16:uniqueId val="{00000007-B2A4-4804-995D-DC094ADD02F1}"/>
              </c:ext>
            </c:extLst>
          </c:dPt>
          <c:dPt>
            <c:idx val="14"/>
            <c:invertIfNegative val="0"/>
            <c:bubble3D val="0"/>
            <c:extLst>
              <c:ext xmlns:c16="http://schemas.microsoft.com/office/drawing/2014/chart" uri="{C3380CC4-5D6E-409C-BE32-E72D297353CC}">
                <c16:uniqueId val="{00000008-B2A4-4804-995D-DC094ADD02F1}"/>
              </c:ext>
            </c:extLst>
          </c:dPt>
          <c:dLbls>
            <c:numFmt formatCode="#,##0" sourceLinked="0"/>
            <c:spPr>
              <a:noFill/>
              <a:ln w="25400">
                <a:noFill/>
              </a:ln>
            </c:spPr>
            <c:txPr>
              <a:bodyPr/>
              <a:lstStyle/>
              <a:p>
                <a:pPr>
                  <a:defRPr sz="900" b="0" i="0" u="none" strike="noStrike" baseline="0">
                    <a:solidFill>
                      <a:srgbClr val="000000"/>
                    </a:solidFill>
                    <a:latin typeface="Arial"/>
                    <a:ea typeface="Arial"/>
                    <a:cs typeface="Arial"/>
                  </a:defRPr>
                </a:pPr>
                <a:endParaRPr lang="lv-LV"/>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dati_1!$A$90:$A$98</c:f>
              <c:strCache>
                <c:ptCount val="9"/>
                <c:pt idx="0">
                  <c:v>No materiāliem sociālajos medijos (Facebook, Twitter, Tiktok, Telegram, Instagram, Youtube u.c.)</c:v>
                </c:pt>
                <c:pt idx="1">
                  <c:v>No Latvijas sabiedriskajiem medijiem (LTV, Latvijas radio, LSM)</c:v>
                </c:pt>
                <c:pt idx="2">
                  <c:v>No Latvijas komercmedijiem latviešu valodā (piem., TV3, TV24, Delfi.lv, Tvnet.lv, laikraksti, žurnāli, radio latviešu valodā, u.c.)</c:v>
                </c:pt>
                <c:pt idx="3">
                  <c:v>No draugiem, kolēģiem, ģimenes locekļiem u.tml.</c:v>
                </c:pt>
                <c:pt idx="4">
                  <c:v>No Latvijas komercmedijiem krievu valodā (piem., Rus.Delfi.lv, Rus.Tvnet.lv, laikraksti, žurnāli, radio krievu valodā u.c.)</c:v>
                </c:pt>
                <c:pt idx="5">
                  <c:v>No Rietumu valstu masu medijiem</c:v>
                </c:pt>
                <c:pt idx="6">
                  <c:v>No Krievijas opozīcijas masu medijiem</c:v>
                </c:pt>
                <c:pt idx="7">
                  <c:v>No Krievijas federālajiem (t.i. valsts kontrolētajiem) masu medijiem</c:v>
                </c:pt>
                <c:pt idx="8">
                  <c:v>Citur</c:v>
                </c:pt>
              </c:strCache>
            </c:strRef>
          </c:cat>
          <c:val>
            <c:numRef>
              <c:f>dati_1!$B$90:$B$98</c:f>
              <c:numCache>
                <c:formatCode>General</c:formatCode>
                <c:ptCount val="9"/>
                <c:pt idx="0">
                  <c:v>55.8</c:v>
                </c:pt>
                <c:pt idx="1">
                  <c:v>65.900000000000006</c:v>
                </c:pt>
                <c:pt idx="2">
                  <c:v>65.2</c:v>
                </c:pt>
                <c:pt idx="3">
                  <c:v>38.6</c:v>
                </c:pt>
                <c:pt idx="4">
                  <c:v>8.8000000000000007</c:v>
                </c:pt>
                <c:pt idx="5">
                  <c:v>11.1</c:v>
                </c:pt>
                <c:pt idx="6">
                  <c:v>4.2</c:v>
                </c:pt>
                <c:pt idx="7">
                  <c:v>1.3</c:v>
                </c:pt>
                <c:pt idx="8">
                  <c:v>3.5</c:v>
                </c:pt>
              </c:numCache>
            </c:numRef>
          </c:val>
          <c:extLst>
            <c:ext xmlns:c16="http://schemas.microsoft.com/office/drawing/2014/chart" uri="{C3380CC4-5D6E-409C-BE32-E72D297353CC}">
              <c16:uniqueId val="{00000009-B2A4-4804-995D-DC094ADD02F1}"/>
            </c:ext>
          </c:extLst>
        </c:ser>
        <c:ser>
          <c:idx val="1"/>
          <c:order val="1"/>
          <c:tx>
            <c:strRef>
              <c:f>dati_1!$C$89</c:f>
              <c:strCache>
                <c:ptCount val="1"/>
                <c:pt idx="0">
                  <c:v>krievu sarunvaloda ģimenē (n=373)</c:v>
                </c:pt>
              </c:strCache>
            </c:strRef>
          </c:tx>
          <c:spPr>
            <a:solidFill>
              <a:srgbClr val="CCAD8E"/>
            </a:solidFill>
          </c:spPr>
          <c:invertIfNegative val="0"/>
          <c:dLbls>
            <c:numFmt formatCode="#,##0" sourceLinked="0"/>
            <c:spPr>
              <a:noFill/>
              <a:ln>
                <a:noFill/>
              </a:ln>
              <a:effectLst/>
            </c:spPr>
            <c:txPr>
              <a:bodyPr/>
              <a:lstStyle/>
              <a:p>
                <a:pPr>
                  <a:defRPr sz="900"/>
                </a:pPr>
                <a:endParaRPr lang="lv-LV"/>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dati_1!$A$90:$A$98</c:f>
              <c:strCache>
                <c:ptCount val="9"/>
                <c:pt idx="0">
                  <c:v>No materiāliem sociālajos medijos (Facebook, Twitter, Tiktok, Telegram, Instagram, Youtube u.c.)</c:v>
                </c:pt>
                <c:pt idx="1">
                  <c:v>No Latvijas sabiedriskajiem medijiem (LTV, Latvijas radio, LSM)</c:v>
                </c:pt>
                <c:pt idx="2">
                  <c:v>No Latvijas komercmedijiem latviešu valodā (piem., TV3, TV24, Delfi.lv, Tvnet.lv, laikraksti, žurnāli, radio latviešu valodā, u.c.)</c:v>
                </c:pt>
                <c:pt idx="3">
                  <c:v>No draugiem, kolēģiem, ģimenes locekļiem u.tml.</c:v>
                </c:pt>
                <c:pt idx="4">
                  <c:v>No Latvijas komercmedijiem krievu valodā (piem., Rus.Delfi.lv, Rus.Tvnet.lv, laikraksti, žurnāli, radio krievu valodā u.c.)</c:v>
                </c:pt>
                <c:pt idx="5">
                  <c:v>No Rietumu valstu masu medijiem</c:v>
                </c:pt>
                <c:pt idx="6">
                  <c:v>No Krievijas opozīcijas masu medijiem</c:v>
                </c:pt>
                <c:pt idx="7">
                  <c:v>No Krievijas federālajiem (t.i. valsts kontrolētajiem) masu medijiem</c:v>
                </c:pt>
                <c:pt idx="8">
                  <c:v>Citur</c:v>
                </c:pt>
              </c:strCache>
            </c:strRef>
          </c:cat>
          <c:val>
            <c:numRef>
              <c:f>dati_1!$C$90:$C$98</c:f>
              <c:numCache>
                <c:formatCode>General</c:formatCode>
                <c:ptCount val="9"/>
                <c:pt idx="0">
                  <c:v>56.4</c:v>
                </c:pt>
                <c:pt idx="1">
                  <c:v>35.299999999999997</c:v>
                </c:pt>
                <c:pt idx="2">
                  <c:v>23.9</c:v>
                </c:pt>
                <c:pt idx="3">
                  <c:v>45.1</c:v>
                </c:pt>
                <c:pt idx="4">
                  <c:v>58.7</c:v>
                </c:pt>
                <c:pt idx="5">
                  <c:v>11.4</c:v>
                </c:pt>
                <c:pt idx="6">
                  <c:v>5.6</c:v>
                </c:pt>
                <c:pt idx="7">
                  <c:v>8.6</c:v>
                </c:pt>
                <c:pt idx="8">
                  <c:v>4.0999999999999996</c:v>
                </c:pt>
              </c:numCache>
            </c:numRef>
          </c:val>
          <c:extLst>
            <c:ext xmlns:c16="http://schemas.microsoft.com/office/drawing/2014/chart" uri="{C3380CC4-5D6E-409C-BE32-E72D297353CC}">
              <c16:uniqueId val="{0000000A-B2A4-4804-995D-DC094ADD02F1}"/>
            </c:ext>
          </c:extLst>
        </c:ser>
        <c:dLbls>
          <c:dLblPos val="outEnd"/>
          <c:showLegendKey val="0"/>
          <c:showVal val="1"/>
          <c:showCatName val="0"/>
          <c:showSerName val="0"/>
          <c:showPercent val="0"/>
          <c:showBubbleSize val="0"/>
        </c:dLbls>
        <c:gapWidth val="20"/>
        <c:axId val="134156288"/>
        <c:axId val="134158208"/>
      </c:barChart>
      <c:catAx>
        <c:axId val="134156288"/>
        <c:scaling>
          <c:orientation val="maxMin"/>
        </c:scaling>
        <c:delete val="0"/>
        <c:axPos val="l"/>
        <c:title>
          <c:tx>
            <c:rich>
              <a:bodyPr rot="0" vert="horz"/>
              <a:lstStyle/>
              <a:p>
                <a:pPr algn="ctr">
                  <a:defRPr sz="800" b="0" i="0" u="none" strike="noStrike" baseline="0">
                    <a:solidFill>
                      <a:srgbClr val="000000"/>
                    </a:solidFill>
                    <a:latin typeface="Arial"/>
                    <a:ea typeface="Arial"/>
                    <a:cs typeface="Arial"/>
                  </a:defRPr>
                </a:pPr>
                <a:r>
                  <a:rPr lang="lv-LV"/>
                  <a:t>%</a:t>
                </a:r>
              </a:p>
            </c:rich>
          </c:tx>
          <c:layout>
            <c:manualLayout>
              <c:xMode val="edge"/>
              <c:yMode val="edge"/>
              <c:x val="0.97072629877282923"/>
              <c:y val="9.12695757354102E-3"/>
            </c:manualLayout>
          </c:layout>
          <c:overlay val="0"/>
          <c:spPr>
            <a:solidFill>
              <a:srgbClr val="FFFFFF"/>
            </a:solidFill>
            <a:ln w="3175">
              <a:solidFill>
                <a:srgbClr val="000000"/>
              </a:solidFill>
              <a:prstDash val="solid"/>
            </a:ln>
            <a:effectLst>
              <a:outerShdw dist="35921" dir="2700000" algn="br">
                <a:srgbClr val="000000"/>
              </a:outerShdw>
            </a:effectLst>
          </c:spPr>
        </c:title>
        <c:numFmt formatCode="General" sourceLinked="1"/>
        <c:majorTickMark val="out"/>
        <c:minorTickMark val="none"/>
        <c:tickLblPos val="nextTo"/>
        <c:spPr>
          <a:ln w="3175">
            <a:solidFill>
              <a:srgbClr val="000000"/>
            </a:solidFill>
            <a:prstDash val="solid"/>
          </a:ln>
        </c:spPr>
        <c:txPr>
          <a:bodyPr rot="0" vert="horz"/>
          <a:lstStyle/>
          <a:p>
            <a:pPr>
              <a:defRPr sz="800" b="0" i="0" u="none" strike="noStrike" baseline="0">
                <a:solidFill>
                  <a:srgbClr val="000000"/>
                </a:solidFill>
                <a:latin typeface="Arial" panose="020B0604020202020204" pitchFamily="34" charset="0"/>
                <a:ea typeface="Arial"/>
                <a:cs typeface="Arial" panose="020B0604020202020204" pitchFamily="34" charset="0"/>
              </a:defRPr>
            </a:pPr>
            <a:endParaRPr lang="lv-LV"/>
          </a:p>
        </c:txPr>
        <c:crossAx val="134158208"/>
        <c:crosses val="autoZero"/>
        <c:auto val="1"/>
        <c:lblAlgn val="ctr"/>
        <c:lblOffset val="100"/>
        <c:tickLblSkip val="1"/>
        <c:tickMarkSkip val="1"/>
        <c:noMultiLvlLbl val="0"/>
      </c:catAx>
      <c:valAx>
        <c:axId val="134158208"/>
        <c:scaling>
          <c:orientation val="minMax"/>
          <c:max val="75"/>
        </c:scaling>
        <c:delete val="0"/>
        <c:axPos val="b"/>
        <c:title>
          <c:tx>
            <c:rich>
              <a:bodyPr/>
              <a:lstStyle/>
              <a:p>
                <a:pPr>
                  <a:defRPr sz="800" b="0" i="0" u="none" strike="noStrike" baseline="0">
                    <a:solidFill>
                      <a:srgbClr val="000000"/>
                    </a:solidFill>
                    <a:latin typeface="Arial"/>
                    <a:ea typeface="Arial"/>
                    <a:cs typeface="Arial"/>
                  </a:defRPr>
                </a:pPr>
                <a:r>
                  <a:rPr lang="lv-LV"/>
                  <a:t>%</a:t>
                </a:r>
              </a:p>
            </c:rich>
          </c:tx>
          <c:layout>
            <c:manualLayout>
              <c:xMode val="edge"/>
              <c:yMode val="edge"/>
              <c:x val="0.91596712829423199"/>
              <c:y val="0.91880142896861405"/>
            </c:manualLayout>
          </c:layout>
          <c:overlay val="0"/>
          <c:spPr>
            <a:noFill/>
            <a:ln w="25400">
              <a:noFill/>
            </a:ln>
          </c:spPr>
        </c:title>
        <c:numFmt formatCode="0" sourceLinked="0"/>
        <c:majorTickMark val="out"/>
        <c:minorTickMark val="none"/>
        <c:tickLblPos val="nextTo"/>
        <c:spPr>
          <a:ln w="3175">
            <a:solidFill>
              <a:srgbClr val="000000"/>
            </a:solidFill>
            <a:prstDash val="solid"/>
          </a:ln>
        </c:spPr>
        <c:txPr>
          <a:bodyPr rot="0" vert="horz"/>
          <a:lstStyle/>
          <a:p>
            <a:pPr>
              <a:defRPr sz="800" b="0" i="0" u="none" strike="noStrike" baseline="0">
                <a:solidFill>
                  <a:srgbClr val="000000"/>
                </a:solidFill>
                <a:latin typeface="Arial"/>
                <a:ea typeface="Arial"/>
                <a:cs typeface="Arial"/>
              </a:defRPr>
            </a:pPr>
            <a:endParaRPr lang="lv-LV"/>
          </a:p>
        </c:txPr>
        <c:crossAx val="134156288"/>
        <c:crosses val="max"/>
        <c:crossBetween val="between"/>
        <c:majorUnit val="15"/>
      </c:valAx>
      <c:spPr>
        <a:noFill/>
        <a:ln w="25400">
          <a:noFill/>
        </a:ln>
      </c:spPr>
    </c:plotArea>
    <c:legend>
      <c:legendPos val="r"/>
      <c:layout>
        <c:manualLayout>
          <c:xMode val="edge"/>
          <c:yMode val="edge"/>
          <c:x val="0.67378330608646531"/>
          <c:y val="0.65256632061565256"/>
          <c:w val="0.28157578552292589"/>
          <c:h val="0.10146180761382177"/>
        </c:manualLayout>
      </c:layout>
      <c:overlay val="0"/>
      <c:txPr>
        <a:bodyPr/>
        <a:lstStyle/>
        <a:p>
          <a:pPr>
            <a:defRPr sz="900"/>
          </a:pPr>
          <a:endParaRPr lang="lv-LV"/>
        </a:p>
      </c:txPr>
    </c:legend>
    <c:plotVisOnly val="1"/>
    <c:dispBlanksAs val="gap"/>
    <c:showDLblsOverMax val="0"/>
  </c:chart>
  <c:spPr>
    <a:noFill/>
    <a:ln w="6350">
      <a:noFill/>
    </a:ln>
  </c:spPr>
  <c:txPr>
    <a:bodyPr/>
    <a:lstStyle/>
    <a:p>
      <a:pPr>
        <a:defRPr sz="8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40980149917157793"/>
          <c:y val="8.9901316920537766E-2"/>
          <c:w val="0.59019850082842207"/>
          <c:h val="0.83437002143291039"/>
        </c:manualLayout>
      </c:layout>
      <c:barChart>
        <c:barDir val="bar"/>
        <c:grouping val="stacked"/>
        <c:varyColors val="0"/>
        <c:ser>
          <c:idx val="0"/>
          <c:order val="0"/>
          <c:tx>
            <c:strRef>
              <c:f>dati_2!$B$5</c:f>
              <c:strCache>
                <c:ptCount val="1"/>
              </c:strCache>
            </c:strRef>
          </c:tx>
          <c:spPr>
            <a:noFill/>
            <a:ln w="25400">
              <a:noFill/>
            </a:ln>
          </c:spPr>
          <c:invertIfNegative val="0"/>
          <c:cat>
            <c:strRef>
              <c:f>dati_2!$A$6:$A$15</c:f>
              <c:strCache>
                <c:ptCount val="10"/>
                <c:pt idx="0">
                  <c:v>Rakstos, sižetos ir jācenšas atspoguļot dažādi viedokļi, pat ja tie daļai sabiedrības liekas nepieņemami (t.sk. par vēlēšanām, etniskajām attiecībām, vakcināciju, karu, pieminekļa nojaukšanu u.tml.)</c:v>
                </c:pt>
                <c:pt idx="1">
                  <c:v>Lai saprastu, kas notiek, es cenšos lasīt, skatīties, klausīties arī tādus materiālus, kuros ir pausti viedokļi, kuriem es pilnīgi nepiekrītu</c:v>
                </c:pt>
                <c:pt idx="2">
                  <c:v>Latvijas masu mediji man palīdz saprast, kas notiek Ukrainā</c:v>
                </c:pt>
                <c:pt idx="3">
                  <c:v>Latvijas masu mediji man palīdz saprast, kas notiek saistībā ar COVID-19 (t.sk. vakcināciju, drošības pasākumiem)</c:v>
                </c:pt>
                <c:pt idx="4">
                  <c:v>Vairākums Latvijas žurnālistu ievēro ētikas principus</c:v>
                </c:pt>
                <c:pt idx="5">
                  <c:v>Latvijas masu mediji man palīdz saprast, par ko balsot Saeimas vēlēšanās</c:v>
                </c:pt>
                <c:pt idx="6">
                  <c:v>Manu priekšstatu par žurnālistiem un viņu darbu medijos, ietekmē arī viņu ārpusdarba aktivitātes (piemēram, ieraksti Facebook, Twitter u.c.)</c:v>
                </c:pt>
                <c:pt idx="7">
                  <c:v>Krievijas neatkarīgo mediju (Meduza, Dožģ, Novaja gazeta u.c.) redakciju darbs Latvijā nāk Latvijai par labu</c:v>
                </c:pt>
                <c:pt idx="8">
                  <c:v>Esmu pamanījis, ka kāds no Latvijas medijiem vai žurnālistiem ir publiski atvainojies par kļūdīšanos (piem., neprecīzas informācijas sniegšanu)</c:v>
                </c:pt>
                <c:pt idx="9">
                  <c:v>Es zinu, kur var vērsties, ja medijs vai žurnālists nav ievērojis ētikas principus</c:v>
                </c:pt>
              </c:strCache>
            </c:strRef>
          </c:cat>
          <c:val>
            <c:numRef>
              <c:f>dati_2!$B$6:$B$15</c:f>
              <c:numCache>
                <c:formatCode>0.0</c:formatCode>
                <c:ptCount val="10"/>
                <c:pt idx="0">
                  <c:v>3</c:v>
                </c:pt>
                <c:pt idx="1">
                  <c:v>25.999999999999993</c:v>
                </c:pt>
                <c:pt idx="2">
                  <c:v>36.9</c:v>
                </c:pt>
                <c:pt idx="3">
                  <c:v>38</c:v>
                </c:pt>
                <c:pt idx="4">
                  <c:v>41.699999999999989</c:v>
                </c:pt>
                <c:pt idx="5">
                  <c:v>46.699999999999996</c:v>
                </c:pt>
                <c:pt idx="6">
                  <c:v>55.699999999999996</c:v>
                </c:pt>
                <c:pt idx="7">
                  <c:v>65.3</c:v>
                </c:pt>
                <c:pt idx="8">
                  <c:v>69.399999999999991</c:v>
                </c:pt>
                <c:pt idx="9">
                  <c:v>73.7</c:v>
                </c:pt>
              </c:numCache>
            </c:numRef>
          </c:val>
          <c:extLst>
            <c:ext xmlns:c16="http://schemas.microsoft.com/office/drawing/2014/chart" uri="{C3380CC4-5D6E-409C-BE32-E72D297353CC}">
              <c16:uniqueId val="{00000000-E9A7-4E20-9345-EB3B7280428F}"/>
            </c:ext>
          </c:extLst>
        </c:ser>
        <c:ser>
          <c:idx val="1"/>
          <c:order val="1"/>
          <c:tx>
            <c:strRef>
              <c:f>dati_2!$C$5</c:f>
              <c:strCache>
                <c:ptCount val="1"/>
                <c:pt idx="0">
                  <c:v>Pilnīgi piekrītu</c:v>
                </c:pt>
              </c:strCache>
            </c:strRef>
          </c:tx>
          <c:spPr>
            <a:solidFill>
              <a:srgbClr val="79B2BD"/>
            </a:solidFill>
            <a:ln w="25400">
              <a:noFill/>
            </a:ln>
          </c:spPr>
          <c:invertIfNegative val="0"/>
          <c:dLbls>
            <c:dLbl>
              <c:idx val="0"/>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0-B083-49E6-84FF-31196465029C}"/>
                </c:ext>
              </c:extLst>
            </c:dLbl>
            <c:dLbl>
              <c:idx val="1"/>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1-B083-49E6-84FF-31196465029C}"/>
                </c:ext>
              </c:extLst>
            </c:dLbl>
            <c:dLbl>
              <c:idx val="2"/>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2-B083-49E6-84FF-31196465029C}"/>
                </c:ext>
              </c:extLst>
            </c:dLbl>
            <c:dLbl>
              <c:idx val="3"/>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3-B083-49E6-84FF-31196465029C}"/>
                </c:ext>
              </c:extLst>
            </c:dLbl>
            <c:dLbl>
              <c:idx val="4"/>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4-B083-49E6-84FF-31196465029C}"/>
                </c:ext>
              </c:extLst>
            </c:dLbl>
            <c:dLbl>
              <c:idx val="5"/>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5-B083-49E6-84FF-31196465029C}"/>
                </c:ext>
              </c:extLst>
            </c:dLbl>
            <c:dLbl>
              <c:idx val="6"/>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6-B083-49E6-84FF-31196465029C}"/>
                </c:ext>
              </c:extLst>
            </c:dLbl>
            <c:dLbl>
              <c:idx val="7"/>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7-B083-49E6-84FF-31196465029C}"/>
                </c:ext>
              </c:extLst>
            </c:dLbl>
            <c:dLbl>
              <c:idx val="8"/>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8-B083-49E6-84FF-31196465029C}"/>
                </c:ext>
              </c:extLst>
            </c:dLbl>
            <c:dLbl>
              <c:idx val="9"/>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9-B083-49E6-84FF-31196465029C}"/>
                </c:ext>
              </c:extLst>
            </c:dLbl>
            <c:dLbl>
              <c:idx val="10"/>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A-B083-49E6-84FF-31196465029C}"/>
                </c:ext>
              </c:extLst>
            </c:dLbl>
            <c:dLbl>
              <c:idx val="11"/>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B-B083-49E6-84FF-31196465029C}"/>
                </c:ext>
              </c:extLst>
            </c:dLbl>
            <c:dLbl>
              <c:idx val="12"/>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C-B083-49E6-84FF-31196465029C}"/>
                </c:ext>
              </c:extLst>
            </c:dLbl>
            <c:dLbl>
              <c:idx val="13"/>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D-B083-49E6-84FF-31196465029C}"/>
                </c:ext>
              </c:extLst>
            </c:dLbl>
            <c:dLbl>
              <c:idx val="14"/>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E-B083-49E6-84FF-31196465029C}"/>
                </c:ext>
              </c:extLst>
            </c:dLbl>
            <c:dLbl>
              <c:idx val="15"/>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F-B083-49E6-84FF-31196465029C}"/>
                </c:ext>
              </c:extLst>
            </c:dLbl>
            <c:dLbl>
              <c:idx val="16"/>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0-B083-49E6-84FF-31196465029C}"/>
                </c:ext>
              </c:extLst>
            </c:dLbl>
            <c:dLbl>
              <c:idx val="18"/>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1-B083-49E6-84FF-31196465029C}"/>
                </c:ext>
              </c:extLst>
            </c:dLbl>
            <c:dLbl>
              <c:idx val="19"/>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2-B083-49E6-84FF-31196465029C}"/>
                </c:ext>
              </c:extLst>
            </c:dLbl>
            <c:dLbl>
              <c:idx val="22"/>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3-B083-49E6-84FF-31196465029C}"/>
                </c:ext>
              </c:extLst>
            </c:dLbl>
            <c:dLbl>
              <c:idx val="23"/>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4-B083-49E6-84FF-31196465029C}"/>
                </c:ext>
              </c:extLst>
            </c:dLbl>
            <c:dLbl>
              <c:idx val="25"/>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5-B083-49E6-84FF-31196465029C}"/>
                </c:ext>
              </c:extLst>
            </c:dLbl>
            <c:dLbl>
              <c:idx val="26"/>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6-B083-49E6-84FF-31196465029C}"/>
                </c:ext>
              </c:extLst>
            </c:dLbl>
            <c:dLbl>
              <c:idx val="27"/>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7-B083-49E6-84FF-31196465029C}"/>
                </c:ext>
              </c:extLst>
            </c:dLbl>
            <c:dLbl>
              <c:idx val="28"/>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8-B083-49E6-84FF-31196465029C}"/>
                </c:ext>
              </c:extLst>
            </c:dLbl>
            <c:dLbl>
              <c:idx val="29"/>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9-B083-49E6-84FF-31196465029C}"/>
                </c:ext>
              </c:extLst>
            </c:dLbl>
            <c:dLbl>
              <c:idx val="30"/>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A-B083-49E6-84FF-31196465029C}"/>
                </c:ext>
              </c:extLst>
            </c:dLbl>
            <c:dLbl>
              <c:idx val="31"/>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B-B083-49E6-84FF-31196465029C}"/>
                </c:ext>
              </c:extLst>
            </c:dLbl>
            <c:dLbl>
              <c:idx val="32"/>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C-B083-49E6-84FF-31196465029C}"/>
                </c:ext>
              </c:extLst>
            </c:dLbl>
            <c:dLbl>
              <c:idx val="33"/>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D-B083-49E6-84FF-31196465029C}"/>
                </c:ext>
              </c:extLst>
            </c:dLbl>
            <c:dLbl>
              <c:idx val="34"/>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E-B083-49E6-84FF-31196465029C}"/>
                </c:ext>
              </c:extLst>
            </c:dLbl>
            <c:dLbl>
              <c:idx val="35"/>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1F-B083-49E6-84FF-31196465029C}"/>
                </c:ext>
              </c:extLst>
            </c:dLbl>
            <c:dLbl>
              <c:idx val="37"/>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0-B083-49E6-84FF-31196465029C}"/>
                </c:ext>
              </c:extLst>
            </c:dLbl>
            <c:dLbl>
              <c:idx val="38"/>
              <c:numFmt formatCode="0" sourceLinked="0"/>
              <c:spPr>
                <a:noFill/>
                <a:ln w="25400">
                  <a:noFill/>
                </a:ln>
              </c:spPr>
              <c:txPr>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1-B083-49E6-84FF-31196465029C}"/>
                </c:ext>
              </c:extLst>
            </c:dLbl>
            <c:numFmt formatCode="0" sourceLinked="0"/>
            <c:spPr>
              <a:noFill/>
              <a:ln w="25400">
                <a:noFill/>
              </a:ln>
            </c:spPr>
            <c:txPr>
              <a:bodyPr wrap="square" lIns="38100" tIns="19050" rIns="38100" bIns="19050" anchor="ctr">
                <a:spAutoFit/>
              </a:bodyPr>
              <a:lstStyle/>
              <a:p>
                <a:pPr algn="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dati_2!$A$6:$A$15</c:f>
              <c:strCache>
                <c:ptCount val="10"/>
                <c:pt idx="0">
                  <c:v>Rakstos, sižetos ir jācenšas atspoguļot dažādi viedokļi, pat ja tie daļai sabiedrības liekas nepieņemami (t.sk. par vēlēšanām, etniskajām attiecībām, vakcināciju, karu, pieminekļa nojaukšanu u.tml.)</c:v>
                </c:pt>
                <c:pt idx="1">
                  <c:v>Lai saprastu, kas notiek, es cenšos lasīt, skatīties, klausīties arī tādus materiālus, kuros ir pausti viedokļi, kuriem es pilnīgi nepiekrītu</c:v>
                </c:pt>
                <c:pt idx="2">
                  <c:v>Latvijas masu mediji man palīdz saprast, kas notiek Ukrainā</c:v>
                </c:pt>
                <c:pt idx="3">
                  <c:v>Latvijas masu mediji man palīdz saprast, kas notiek saistībā ar COVID-19 (t.sk. vakcināciju, drošības pasākumiem)</c:v>
                </c:pt>
                <c:pt idx="4">
                  <c:v>Vairākums Latvijas žurnālistu ievēro ētikas principus</c:v>
                </c:pt>
                <c:pt idx="5">
                  <c:v>Latvijas masu mediji man palīdz saprast, par ko balsot Saeimas vēlēšanās</c:v>
                </c:pt>
                <c:pt idx="6">
                  <c:v>Manu priekšstatu par žurnālistiem un viņu darbu medijos, ietekmē arī viņu ārpusdarba aktivitātes (piemēram, ieraksti Facebook, Twitter u.c.)</c:v>
                </c:pt>
                <c:pt idx="7">
                  <c:v>Krievijas neatkarīgo mediju (Meduza, Dožģ, Novaja gazeta u.c.) redakciju darbs Latvijā nāk Latvijai par labu</c:v>
                </c:pt>
                <c:pt idx="8">
                  <c:v>Esmu pamanījis, ka kāds no Latvijas medijiem vai žurnālistiem ir publiski atvainojies par kļūdīšanos (piem., neprecīzas informācijas sniegšanu)</c:v>
                </c:pt>
                <c:pt idx="9">
                  <c:v>Es zinu, kur var vērsties, ja medijs vai žurnālists nav ievērojis ētikas principus</c:v>
                </c:pt>
              </c:strCache>
            </c:strRef>
          </c:cat>
          <c:val>
            <c:numRef>
              <c:f>dati_2!$C$6:$C$15</c:f>
              <c:numCache>
                <c:formatCode>0.0</c:formatCode>
                <c:ptCount val="10"/>
                <c:pt idx="0">
                  <c:v>42.4</c:v>
                </c:pt>
                <c:pt idx="1">
                  <c:v>21.7</c:v>
                </c:pt>
                <c:pt idx="2">
                  <c:v>15.8</c:v>
                </c:pt>
                <c:pt idx="3">
                  <c:v>15.1</c:v>
                </c:pt>
                <c:pt idx="4">
                  <c:v>6.9</c:v>
                </c:pt>
                <c:pt idx="5">
                  <c:v>10</c:v>
                </c:pt>
                <c:pt idx="6">
                  <c:v>8.5</c:v>
                </c:pt>
                <c:pt idx="7">
                  <c:v>3.2</c:v>
                </c:pt>
                <c:pt idx="8">
                  <c:v>4.7</c:v>
                </c:pt>
                <c:pt idx="9">
                  <c:v>3.3</c:v>
                </c:pt>
              </c:numCache>
            </c:numRef>
          </c:val>
          <c:extLst>
            <c:ext xmlns:c16="http://schemas.microsoft.com/office/drawing/2014/chart" uri="{C3380CC4-5D6E-409C-BE32-E72D297353CC}">
              <c16:uniqueId val="{00000023-E9A7-4E20-9345-EB3B7280428F}"/>
            </c:ext>
          </c:extLst>
        </c:ser>
        <c:ser>
          <c:idx val="2"/>
          <c:order val="2"/>
          <c:tx>
            <c:strRef>
              <c:f>dati_2!$D$5</c:f>
              <c:strCache>
                <c:ptCount val="1"/>
                <c:pt idx="0">
                  <c:v>Drīzāk piekrītu</c:v>
                </c:pt>
              </c:strCache>
            </c:strRef>
          </c:tx>
          <c:spPr>
            <a:solidFill>
              <a:srgbClr val="B7D5DB"/>
            </a:solidFill>
            <a:ln w="25400">
              <a:noFill/>
            </a:ln>
          </c:spPr>
          <c:invertIfNegative val="0"/>
          <c:dLbls>
            <c:dLbl>
              <c:idx val="0"/>
              <c:numFmt formatCode="0" sourceLinked="0"/>
              <c:spPr>
                <a:noFill/>
                <a:ln w="25400">
                  <a:noFill/>
                </a:ln>
              </c:spPr>
              <c:txPr>
                <a:bodyPr/>
                <a:lstStyle/>
                <a:p>
                  <a:pPr>
                    <a:defRPr sz="9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2-B083-49E6-84FF-31196465029C}"/>
                </c:ext>
              </c:extLst>
            </c:dLbl>
            <c:dLbl>
              <c:idx val="1"/>
              <c:numFmt formatCode="0" sourceLinked="0"/>
              <c:spPr>
                <a:noFill/>
                <a:ln w="25400">
                  <a:noFill/>
                </a:ln>
              </c:spPr>
              <c:txPr>
                <a:bodyPr/>
                <a:lstStyle/>
                <a:p>
                  <a:pPr>
                    <a:defRPr sz="9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3-B083-49E6-84FF-31196465029C}"/>
                </c:ext>
              </c:extLst>
            </c:dLbl>
            <c:dLbl>
              <c:idx val="2"/>
              <c:numFmt formatCode="0" sourceLinked="0"/>
              <c:spPr>
                <a:noFill/>
                <a:ln w="25400">
                  <a:noFill/>
                </a:ln>
              </c:spPr>
              <c:txPr>
                <a:bodyPr/>
                <a:lstStyle/>
                <a:p>
                  <a:pPr>
                    <a:defRPr sz="9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4-B083-49E6-84FF-31196465029C}"/>
                </c:ext>
              </c:extLst>
            </c:dLbl>
            <c:dLbl>
              <c:idx val="3"/>
              <c:numFmt formatCode="0" sourceLinked="0"/>
              <c:spPr>
                <a:noFill/>
                <a:ln w="25400">
                  <a:noFill/>
                </a:ln>
              </c:spPr>
              <c:txPr>
                <a:bodyPr/>
                <a:lstStyle/>
                <a:p>
                  <a:pPr>
                    <a:defRPr sz="9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5-B083-49E6-84FF-31196465029C}"/>
                </c:ext>
              </c:extLst>
            </c:dLbl>
            <c:dLbl>
              <c:idx val="4"/>
              <c:numFmt formatCode="0" sourceLinked="0"/>
              <c:spPr>
                <a:noFill/>
                <a:ln w="25400">
                  <a:noFill/>
                </a:ln>
              </c:spPr>
              <c:txPr>
                <a:bodyPr/>
                <a:lstStyle/>
                <a:p>
                  <a:pPr>
                    <a:defRPr sz="9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6-B083-49E6-84FF-31196465029C}"/>
                </c:ext>
              </c:extLst>
            </c:dLbl>
            <c:dLbl>
              <c:idx val="5"/>
              <c:numFmt formatCode="0" sourceLinked="0"/>
              <c:spPr>
                <a:noFill/>
                <a:ln w="25400">
                  <a:noFill/>
                </a:ln>
              </c:spPr>
              <c:txPr>
                <a:bodyPr/>
                <a:lstStyle/>
                <a:p>
                  <a:pPr>
                    <a:defRPr sz="9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7-B083-49E6-84FF-31196465029C}"/>
                </c:ext>
              </c:extLst>
            </c:dLbl>
            <c:dLbl>
              <c:idx val="6"/>
              <c:numFmt formatCode="0" sourceLinked="0"/>
              <c:spPr>
                <a:noFill/>
                <a:ln w="25400">
                  <a:noFill/>
                </a:ln>
              </c:spPr>
              <c:txPr>
                <a:bodyPr/>
                <a:lstStyle/>
                <a:p>
                  <a:pPr>
                    <a:defRPr sz="9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8-B083-49E6-84FF-31196465029C}"/>
                </c:ext>
              </c:extLst>
            </c:dLbl>
            <c:dLbl>
              <c:idx val="7"/>
              <c:numFmt formatCode="0" sourceLinked="0"/>
              <c:spPr>
                <a:noFill/>
                <a:ln w="25400">
                  <a:noFill/>
                </a:ln>
              </c:spPr>
              <c:txPr>
                <a:bodyPr/>
                <a:lstStyle/>
                <a:p>
                  <a:pPr>
                    <a:defRPr sz="9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9-B083-49E6-84FF-31196465029C}"/>
                </c:ext>
              </c:extLst>
            </c:dLbl>
            <c:dLbl>
              <c:idx val="8"/>
              <c:numFmt formatCode="0" sourceLinked="0"/>
              <c:spPr>
                <a:noFill/>
                <a:ln w="25400">
                  <a:noFill/>
                </a:ln>
              </c:spPr>
              <c:txPr>
                <a:bodyPr/>
                <a:lstStyle/>
                <a:p>
                  <a:pPr>
                    <a:defRPr sz="9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A-B083-49E6-84FF-31196465029C}"/>
                </c:ext>
              </c:extLst>
            </c:dLbl>
            <c:numFmt formatCode="0" sourceLinked="0"/>
            <c:spPr>
              <a:noFill/>
              <a:ln w="25400">
                <a:noFill/>
              </a:ln>
            </c:spPr>
            <c:txPr>
              <a:bodyPr wrap="square" lIns="38100" tIns="19050" rIns="38100" bIns="19050" anchor="ctr">
                <a:spAutoFit/>
              </a:bodyPr>
              <a:lstStyle/>
              <a:p>
                <a:pPr>
                  <a:defRPr sz="900" b="0" i="0" u="none" strike="noStrike" baseline="0">
                    <a:solidFill>
                      <a:sysClr val="windowText" lastClr="000000"/>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dati_2!$A$6:$A$15</c:f>
              <c:strCache>
                <c:ptCount val="10"/>
                <c:pt idx="0">
                  <c:v>Rakstos, sižetos ir jācenšas atspoguļot dažādi viedokļi, pat ja tie daļai sabiedrības liekas nepieņemami (t.sk. par vēlēšanām, etniskajām attiecībām, vakcināciju, karu, pieminekļa nojaukšanu u.tml.)</c:v>
                </c:pt>
                <c:pt idx="1">
                  <c:v>Lai saprastu, kas notiek, es cenšos lasīt, skatīties, klausīties arī tādus materiālus, kuros ir pausti viedokļi, kuriem es pilnīgi nepiekrītu</c:v>
                </c:pt>
                <c:pt idx="2">
                  <c:v>Latvijas masu mediji man palīdz saprast, kas notiek Ukrainā</c:v>
                </c:pt>
                <c:pt idx="3">
                  <c:v>Latvijas masu mediji man palīdz saprast, kas notiek saistībā ar COVID-19 (t.sk. vakcināciju, drošības pasākumiem)</c:v>
                </c:pt>
                <c:pt idx="4">
                  <c:v>Vairākums Latvijas žurnālistu ievēro ētikas principus</c:v>
                </c:pt>
                <c:pt idx="5">
                  <c:v>Latvijas masu mediji man palīdz saprast, par ko balsot Saeimas vēlēšanās</c:v>
                </c:pt>
                <c:pt idx="6">
                  <c:v>Manu priekšstatu par žurnālistiem un viņu darbu medijos, ietekmē arī viņu ārpusdarba aktivitātes (piemēram, ieraksti Facebook, Twitter u.c.)</c:v>
                </c:pt>
                <c:pt idx="7">
                  <c:v>Krievijas neatkarīgo mediju (Meduza, Dožģ, Novaja gazeta u.c.) redakciju darbs Latvijā nāk Latvijai par labu</c:v>
                </c:pt>
                <c:pt idx="8">
                  <c:v>Esmu pamanījis, ka kāds no Latvijas medijiem vai žurnālistiem ir publiski atvainojies par kļūdīšanos (piem., neprecīzas informācijas sniegšanu)</c:v>
                </c:pt>
                <c:pt idx="9">
                  <c:v>Es zinu, kur var vērsties, ja medijs vai žurnālists nav ievērojis ētikas principus</c:v>
                </c:pt>
              </c:strCache>
            </c:strRef>
          </c:cat>
          <c:val>
            <c:numRef>
              <c:f>dati_2!$D$6:$D$15</c:f>
              <c:numCache>
                <c:formatCode>0.0</c:formatCode>
                <c:ptCount val="10"/>
                <c:pt idx="0">
                  <c:v>44.4</c:v>
                </c:pt>
                <c:pt idx="1">
                  <c:v>42.1</c:v>
                </c:pt>
                <c:pt idx="2">
                  <c:v>37.1</c:v>
                </c:pt>
                <c:pt idx="3">
                  <c:v>36.700000000000003</c:v>
                </c:pt>
                <c:pt idx="4">
                  <c:v>41.2</c:v>
                </c:pt>
                <c:pt idx="5">
                  <c:v>33.1</c:v>
                </c:pt>
                <c:pt idx="6">
                  <c:v>25.6</c:v>
                </c:pt>
                <c:pt idx="7">
                  <c:v>21.3</c:v>
                </c:pt>
                <c:pt idx="8">
                  <c:v>15.7</c:v>
                </c:pt>
                <c:pt idx="9">
                  <c:v>12.8</c:v>
                </c:pt>
              </c:numCache>
            </c:numRef>
          </c:val>
          <c:extLst>
            <c:ext xmlns:c16="http://schemas.microsoft.com/office/drawing/2014/chart" uri="{C3380CC4-5D6E-409C-BE32-E72D297353CC}">
              <c16:uniqueId val="{0000002D-E9A7-4E20-9345-EB3B7280428F}"/>
            </c:ext>
          </c:extLst>
        </c:ser>
        <c:ser>
          <c:idx val="3"/>
          <c:order val="3"/>
          <c:tx>
            <c:strRef>
              <c:f>dati_2!$E$5</c:f>
              <c:strCache>
                <c:ptCount val="1"/>
                <c:pt idx="0">
                  <c:v>Drīzāk nepiekrītu</c:v>
                </c:pt>
              </c:strCache>
            </c:strRef>
          </c:tx>
          <c:spPr>
            <a:solidFill>
              <a:srgbClr val="D5BAEC"/>
            </a:solidFill>
            <a:ln w="25400">
              <a:noFill/>
            </a:ln>
          </c:spPr>
          <c:invertIfNegative val="0"/>
          <c:dLbls>
            <c:numFmt formatCode="0" sourceLinked="0"/>
            <c:spPr>
              <a:noFill/>
              <a:ln w="25400">
                <a:noFill/>
              </a:ln>
            </c:spPr>
            <c:txPr>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dati_2!$A$6:$A$15</c:f>
              <c:strCache>
                <c:ptCount val="10"/>
                <c:pt idx="0">
                  <c:v>Rakstos, sižetos ir jācenšas atspoguļot dažādi viedokļi, pat ja tie daļai sabiedrības liekas nepieņemami (t.sk. par vēlēšanām, etniskajām attiecībām, vakcināciju, karu, pieminekļa nojaukšanu u.tml.)</c:v>
                </c:pt>
                <c:pt idx="1">
                  <c:v>Lai saprastu, kas notiek, es cenšos lasīt, skatīties, klausīties arī tādus materiālus, kuros ir pausti viedokļi, kuriem es pilnīgi nepiekrītu</c:v>
                </c:pt>
                <c:pt idx="2">
                  <c:v>Latvijas masu mediji man palīdz saprast, kas notiek Ukrainā</c:v>
                </c:pt>
                <c:pt idx="3">
                  <c:v>Latvijas masu mediji man palīdz saprast, kas notiek saistībā ar COVID-19 (t.sk. vakcināciju, drošības pasākumiem)</c:v>
                </c:pt>
                <c:pt idx="4">
                  <c:v>Vairākums Latvijas žurnālistu ievēro ētikas principus</c:v>
                </c:pt>
                <c:pt idx="5">
                  <c:v>Latvijas masu mediji man palīdz saprast, par ko balsot Saeimas vēlēšanās</c:v>
                </c:pt>
                <c:pt idx="6">
                  <c:v>Manu priekšstatu par žurnālistiem un viņu darbu medijos, ietekmē arī viņu ārpusdarba aktivitātes (piemēram, ieraksti Facebook, Twitter u.c.)</c:v>
                </c:pt>
                <c:pt idx="7">
                  <c:v>Krievijas neatkarīgo mediju (Meduza, Dožģ, Novaja gazeta u.c.) redakciju darbs Latvijā nāk Latvijai par labu</c:v>
                </c:pt>
                <c:pt idx="8">
                  <c:v>Esmu pamanījis, ka kāds no Latvijas medijiem vai žurnālistiem ir publiski atvainojies par kļūdīšanos (piem., neprecīzas informācijas sniegšanu)</c:v>
                </c:pt>
                <c:pt idx="9">
                  <c:v>Es zinu, kur var vērsties, ja medijs vai žurnālists nav ievērojis ētikas principus</c:v>
                </c:pt>
              </c:strCache>
            </c:strRef>
          </c:cat>
          <c:val>
            <c:numRef>
              <c:f>dati_2!$E$6:$E$15</c:f>
              <c:numCache>
                <c:formatCode>0.0</c:formatCode>
                <c:ptCount val="10"/>
                <c:pt idx="0">
                  <c:v>6.1</c:v>
                </c:pt>
                <c:pt idx="1">
                  <c:v>21.1</c:v>
                </c:pt>
                <c:pt idx="2">
                  <c:v>24.6</c:v>
                </c:pt>
                <c:pt idx="3">
                  <c:v>24.2</c:v>
                </c:pt>
                <c:pt idx="4">
                  <c:v>22.1</c:v>
                </c:pt>
                <c:pt idx="5">
                  <c:v>28</c:v>
                </c:pt>
                <c:pt idx="6">
                  <c:v>21.7</c:v>
                </c:pt>
                <c:pt idx="7">
                  <c:v>20.6</c:v>
                </c:pt>
                <c:pt idx="8">
                  <c:v>28.4</c:v>
                </c:pt>
                <c:pt idx="9">
                  <c:v>24.1</c:v>
                </c:pt>
              </c:numCache>
            </c:numRef>
          </c:val>
          <c:extLst>
            <c:ext xmlns:c16="http://schemas.microsoft.com/office/drawing/2014/chart" uri="{C3380CC4-5D6E-409C-BE32-E72D297353CC}">
              <c16:uniqueId val="{0000002E-E9A7-4E20-9345-EB3B7280428F}"/>
            </c:ext>
          </c:extLst>
        </c:ser>
        <c:ser>
          <c:idx val="4"/>
          <c:order val="4"/>
          <c:tx>
            <c:strRef>
              <c:f>dati_2!$F$5</c:f>
              <c:strCache>
                <c:ptCount val="1"/>
                <c:pt idx="0">
                  <c:v>Pilnīgi nepiekrītu</c:v>
                </c:pt>
              </c:strCache>
            </c:strRef>
          </c:tx>
          <c:spPr>
            <a:solidFill>
              <a:srgbClr val="A37EDE"/>
            </a:solidFill>
            <a:ln w="25400">
              <a:noFill/>
            </a:ln>
          </c:spPr>
          <c:invertIfNegative val="0"/>
          <c:dLbls>
            <c:dLbl>
              <c:idx val="0"/>
              <c:numFmt formatCode="0" sourceLinked="0"/>
              <c:spPr>
                <a:noFill/>
                <a:ln w="25400">
                  <a:noFill/>
                </a:ln>
              </c:spPr>
              <c:txPr>
                <a:bodyPr/>
                <a:lstStyle/>
                <a:p>
                  <a:pPr>
                    <a:defRPr sz="900" b="0" i="0" u="none" strike="noStrike" baseline="0">
                      <a:solidFill>
                        <a:sysClr val="windowText" lastClr="000000"/>
                      </a:solidFill>
                      <a:latin typeface="Arial"/>
                      <a:ea typeface="Arial"/>
                      <a:cs typeface="Arial"/>
                    </a:defRPr>
                  </a:pPr>
                  <a:endParaRPr lang="lv-LV"/>
                </a:p>
              </c:txPr>
              <c:dLblPos val="inBase"/>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F-E9A7-4E20-9345-EB3B7280428F}"/>
                </c:ext>
              </c:extLst>
            </c:dLbl>
            <c:dLbl>
              <c:idx val="1"/>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B-B083-49E6-84FF-31196465029C}"/>
                </c:ext>
              </c:extLst>
            </c:dLbl>
            <c:dLbl>
              <c:idx val="2"/>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C-B083-49E6-84FF-31196465029C}"/>
                </c:ext>
              </c:extLst>
            </c:dLbl>
            <c:dLbl>
              <c:idx val="3"/>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D-B083-49E6-84FF-31196465029C}"/>
                </c:ext>
              </c:extLst>
            </c:dLbl>
            <c:dLbl>
              <c:idx val="4"/>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E-B083-49E6-84FF-31196465029C}"/>
                </c:ext>
              </c:extLst>
            </c:dLbl>
            <c:dLbl>
              <c:idx val="5"/>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2F-B083-49E6-84FF-31196465029C}"/>
                </c:ext>
              </c:extLst>
            </c:dLbl>
            <c:dLbl>
              <c:idx val="6"/>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0-B083-49E6-84FF-31196465029C}"/>
                </c:ext>
              </c:extLst>
            </c:dLbl>
            <c:dLbl>
              <c:idx val="7"/>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1-B083-49E6-84FF-31196465029C}"/>
                </c:ext>
              </c:extLst>
            </c:dLbl>
            <c:dLbl>
              <c:idx val="8"/>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2-B083-49E6-84FF-31196465029C}"/>
                </c:ext>
              </c:extLst>
            </c:dLbl>
            <c:dLbl>
              <c:idx val="9"/>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3-B083-49E6-84FF-31196465029C}"/>
                </c:ext>
              </c:extLst>
            </c:dLbl>
            <c:dLbl>
              <c:idx val="10"/>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4-B083-49E6-84FF-31196465029C}"/>
                </c:ext>
              </c:extLst>
            </c:dLbl>
            <c:dLbl>
              <c:idx val="11"/>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5-B083-49E6-84FF-31196465029C}"/>
                </c:ext>
              </c:extLst>
            </c:dLbl>
            <c:dLbl>
              <c:idx val="12"/>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6-B083-49E6-84FF-31196465029C}"/>
                </c:ext>
              </c:extLst>
            </c:dLbl>
            <c:dLbl>
              <c:idx val="13"/>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7-B083-49E6-84FF-31196465029C}"/>
                </c:ext>
              </c:extLst>
            </c:dLbl>
            <c:dLbl>
              <c:idx val="14"/>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8-B083-49E6-84FF-31196465029C}"/>
                </c:ext>
              </c:extLst>
            </c:dLbl>
            <c:dLbl>
              <c:idx val="15"/>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9-B083-49E6-84FF-31196465029C}"/>
                </c:ext>
              </c:extLst>
            </c:dLbl>
            <c:dLbl>
              <c:idx val="16"/>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A-B083-49E6-84FF-31196465029C}"/>
                </c:ext>
              </c:extLst>
            </c:dLbl>
            <c:dLbl>
              <c:idx val="17"/>
              <c:numFmt formatCode="0" sourceLinked="0"/>
              <c:spPr>
                <a:noFill/>
                <a:ln w="25400">
                  <a:noFill/>
                </a:ln>
              </c:spPr>
              <c:txPr>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3B-B083-49E6-84FF-31196465029C}"/>
                </c:ext>
              </c:extLst>
            </c:dLbl>
            <c:numFmt formatCode="0" sourceLinked="0"/>
            <c:spPr>
              <a:noFill/>
              <a:ln w="25400">
                <a:noFill/>
              </a:ln>
            </c:spPr>
            <c:txPr>
              <a:bodyPr wrap="square" lIns="38100" tIns="19050" rIns="38100" bIns="19050" anchor="ctr">
                <a:spAutoFit/>
              </a:bodyPr>
              <a:lstStyle/>
              <a:p>
                <a:pPr>
                  <a:defRPr sz="900" b="0" i="0" u="none" strike="noStrike" baseline="0">
                    <a:solidFill>
                      <a:schemeClr val="bg1"/>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dati_2!$A$6:$A$15</c:f>
              <c:strCache>
                <c:ptCount val="10"/>
                <c:pt idx="0">
                  <c:v>Rakstos, sižetos ir jācenšas atspoguļot dažādi viedokļi, pat ja tie daļai sabiedrības liekas nepieņemami (t.sk. par vēlēšanām, etniskajām attiecībām, vakcināciju, karu, pieminekļa nojaukšanu u.tml.)</c:v>
                </c:pt>
                <c:pt idx="1">
                  <c:v>Lai saprastu, kas notiek, es cenšos lasīt, skatīties, klausīties arī tādus materiālus, kuros ir pausti viedokļi, kuriem es pilnīgi nepiekrītu</c:v>
                </c:pt>
                <c:pt idx="2">
                  <c:v>Latvijas masu mediji man palīdz saprast, kas notiek Ukrainā</c:v>
                </c:pt>
                <c:pt idx="3">
                  <c:v>Latvijas masu mediji man palīdz saprast, kas notiek saistībā ar COVID-19 (t.sk. vakcināciju, drošības pasākumiem)</c:v>
                </c:pt>
                <c:pt idx="4">
                  <c:v>Vairākums Latvijas žurnālistu ievēro ētikas principus</c:v>
                </c:pt>
                <c:pt idx="5">
                  <c:v>Latvijas masu mediji man palīdz saprast, par ko balsot Saeimas vēlēšanās</c:v>
                </c:pt>
                <c:pt idx="6">
                  <c:v>Manu priekšstatu par žurnālistiem un viņu darbu medijos, ietekmē arī viņu ārpusdarba aktivitātes (piemēram, ieraksti Facebook, Twitter u.c.)</c:v>
                </c:pt>
                <c:pt idx="7">
                  <c:v>Krievijas neatkarīgo mediju (Meduza, Dožģ, Novaja gazeta u.c.) redakciju darbs Latvijā nāk Latvijai par labu</c:v>
                </c:pt>
                <c:pt idx="8">
                  <c:v>Esmu pamanījis, ka kāds no Latvijas medijiem vai žurnālistiem ir publiski atvainojies par kļūdīšanos (piem., neprecīzas informācijas sniegšanu)</c:v>
                </c:pt>
                <c:pt idx="9">
                  <c:v>Es zinu, kur var vērsties, ja medijs vai žurnālists nav ievērojis ētikas principus</c:v>
                </c:pt>
              </c:strCache>
            </c:strRef>
          </c:cat>
          <c:val>
            <c:numRef>
              <c:f>dati_2!$F$6:$F$15</c:f>
              <c:numCache>
                <c:formatCode>0.0</c:formatCode>
                <c:ptCount val="10"/>
                <c:pt idx="0">
                  <c:v>1.3</c:v>
                </c:pt>
                <c:pt idx="1">
                  <c:v>8.6</c:v>
                </c:pt>
                <c:pt idx="2">
                  <c:v>12.6</c:v>
                </c:pt>
                <c:pt idx="3">
                  <c:v>15.4</c:v>
                </c:pt>
                <c:pt idx="4">
                  <c:v>6.8</c:v>
                </c:pt>
                <c:pt idx="5">
                  <c:v>17.899999999999999</c:v>
                </c:pt>
                <c:pt idx="6">
                  <c:v>19.5</c:v>
                </c:pt>
                <c:pt idx="7">
                  <c:v>13</c:v>
                </c:pt>
                <c:pt idx="8">
                  <c:v>36.5</c:v>
                </c:pt>
                <c:pt idx="9">
                  <c:v>42.1</c:v>
                </c:pt>
              </c:numCache>
            </c:numRef>
          </c:val>
          <c:extLst>
            <c:ext xmlns:c16="http://schemas.microsoft.com/office/drawing/2014/chart" uri="{C3380CC4-5D6E-409C-BE32-E72D297353CC}">
              <c16:uniqueId val="{00000041-E9A7-4E20-9345-EB3B7280428F}"/>
            </c:ext>
          </c:extLst>
        </c:ser>
        <c:ser>
          <c:idx val="5"/>
          <c:order val="5"/>
          <c:tx>
            <c:strRef>
              <c:f>dati_2!$G$5</c:f>
              <c:strCache>
                <c:ptCount val="1"/>
              </c:strCache>
            </c:strRef>
          </c:tx>
          <c:spPr>
            <a:noFill/>
            <a:ln w="25400">
              <a:noFill/>
            </a:ln>
          </c:spPr>
          <c:invertIfNegative val="0"/>
          <c:cat>
            <c:strRef>
              <c:f>dati_2!$A$6:$A$15</c:f>
              <c:strCache>
                <c:ptCount val="10"/>
                <c:pt idx="0">
                  <c:v>Rakstos, sižetos ir jācenšas atspoguļot dažādi viedokļi, pat ja tie daļai sabiedrības liekas nepieņemami (t.sk. par vēlēšanām, etniskajām attiecībām, vakcināciju, karu, pieminekļa nojaukšanu u.tml.)</c:v>
                </c:pt>
                <c:pt idx="1">
                  <c:v>Lai saprastu, kas notiek, es cenšos lasīt, skatīties, klausīties arī tādus materiālus, kuros ir pausti viedokļi, kuriem es pilnīgi nepiekrītu</c:v>
                </c:pt>
                <c:pt idx="2">
                  <c:v>Latvijas masu mediji man palīdz saprast, kas notiek Ukrainā</c:v>
                </c:pt>
                <c:pt idx="3">
                  <c:v>Latvijas masu mediji man palīdz saprast, kas notiek saistībā ar COVID-19 (t.sk. vakcināciju, drošības pasākumiem)</c:v>
                </c:pt>
                <c:pt idx="4">
                  <c:v>Vairākums Latvijas žurnālistu ievēro ētikas principus</c:v>
                </c:pt>
                <c:pt idx="5">
                  <c:v>Latvijas masu mediji man palīdz saprast, par ko balsot Saeimas vēlēšanās</c:v>
                </c:pt>
                <c:pt idx="6">
                  <c:v>Manu priekšstatu par žurnālistiem un viņu darbu medijos, ietekmē arī viņu ārpusdarba aktivitātes (piemēram, ieraksti Facebook, Twitter u.c.)</c:v>
                </c:pt>
                <c:pt idx="7">
                  <c:v>Krievijas neatkarīgo mediju (Meduza, Dožģ, Novaja gazeta u.c.) redakciju darbs Latvijā nāk Latvijai par labu</c:v>
                </c:pt>
                <c:pt idx="8">
                  <c:v>Esmu pamanījis, ka kāds no Latvijas medijiem vai žurnālistiem ir publiski atvainojies par kļūdīšanos (piem., neprecīzas informācijas sniegšanu)</c:v>
                </c:pt>
                <c:pt idx="9">
                  <c:v>Es zinu, kur var vērsties, ja medijs vai žurnālists nav ievērojis ētikas principus</c:v>
                </c:pt>
              </c:strCache>
            </c:strRef>
          </c:cat>
          <c:val>
            <c:numRef>
              <c:f>dati_2!$G$6:$G$15</c:f>
              <c:numCache>
                <c:formatCode>0.0</c:formatCode>
                <c:ptCount val="10"/>
                <c:pt idx="0">
                  <c:v>64.100000000000009</c:v>
                </c:pt>
                <c:pt idx="1">
                  <c:v>41.8</c:v>
                </c:pt>
                <c:pt idx="2">
                  <c:v>34.299999999999997</c:v>
                </c:pt>
                <c:pt idx="3">
                  <c:v>31.9</c:v>
                </c:pt>
                <c:pt idx="4">
                  <c:v>42.6</c:v>
                </c:pt>
                <c:pt idx="5">
                  <c:v>25.6</c:v>
                </c:pt>
                <c:pt idx="6">
                  <c:v>30.299999999999997</c:v>
                </c:pt>
                <c:pt idx="7">
                  <c:v>37.9</c:v>
                </c:pt>
                <c:pt idx="8">
                  <c:v>6.6000000000000014</c:v>
                </c:pt>
                <c:pt idx="9">
                  <c:v>5.2999999999999972</c:v>
                </c:pt>
              </c:numCache>
            </c:numRef>
          </c:val>
          <c:extLst>
            <c:ext xmlns:c16="http://schemas.microsoft.com/office/drawing/2014/chart" uri="{C3380CC4-5D6E-409C-BE32-E72D297353CC}">
              <c16:uniqueId val="{00000042-E9A7-4E20-9345-EB3B7280428F}"/>
            </c:ext>
          </c:extLst>
        </c:ser>
        <c:ser>
          <c:idx val="6"/>
          <c:order val="6"/>
          <c:tx>
            <c:strRef>
              <c:f>dati_2!$H$5</c:f>
              <c:strCache>
                <c:ptCount val="1"/>
                <c:pt idx="0">
                  <c:v>Grūti pateikt</c:v>
                </c:pt>
              </c:strCache>
            </c:strRef>
          </c:tx>
          <c:spPr>
            <a:solidFill>
              <a:srgbClr val="D7D7D7"/>
            </a:solidFill>
            <a:ln w="25400">
              <a:noFill/>
            </a:ln>
          </c:spPr>
          <c:invertIfNegative val="0"/>
          <c:dLbls>
            <c:numFmt formatCode="#,##0" sourceLinked="0"/>
            <c:spPr>
              <a:noFill/>
              <a:ln w="25400">
                <a:noFill/>
              </a:ln>
            </c:spPr>
            <c:txPr>
              <a:bodyPr/>
              <a:lstStyle/>
              <a:p>
                <a:pPr>
                  <a:defRPr sz="900" b="0" i="0" u="none" strike="noStrike" baseline="0">
                    <a:solidFill>
                      <a:srgbClr val="000000"/>
                    </a:solidFill>
                    <a:latin typeface="Arial"/>
                    <a:ea typeface="Arial"/>
                    <a:cs typeface="Aria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dati_2!$A$6:$A$15</c:f>
              <c:strCache>
                <c:ptCount val="10"/>
                <c:pt idx="0">
                  <c:v>Rakstos, sižetos ir jācenšas atspoguļot dažādi viedokļi, pat ja tie daļai sabiedrības liekas nepieņemami (t.sk. par vēlēšanām, etniskajām attiecībām, vakcināciju, karu, pieminekļa nojaukšanu u.tml.)</c:v>
                </c:pt>
                <c:pt idx="1">
                  <c:v>Lai saprastu, kas notiek, es cenšos lasīt, skatīties, klausīties arī tādus materiālus, kuros ir pausti viedokļi, kuriem es pilnīgi nepiekrītu</c:v>
                </c:pt>
                <c:pt idx="2">
                  <c:v>Latvijas masu mediji man palīdz saprast, kas notiek Ukrainā</c:v>
                </c:pt>
                <c:pt idx="3">
                  <c:v>Latvijas masu mediji man palīdz saprast, kas notiek saistībā ar COVID-19 (t.sk. vakcināciju, drošības pasākumiem)</c:v>
                </c:pt>
                <c:pt idx="4">
                  <c:v>Vairākums Latvijas žurnālistu ievēro ētikas principus</c:v>
                </c:pt>
                <c:pt idx="5">
                  <c:v>Latvijas masu mediji man palīdz saprast, par ko balsot Saeimas vēlēšanās</c:v>
                </c:pt>
                <c:pt idx="6">
                  <c:v>Manu priekšstatu par žurnālistiem un viņu darbu medijos, ietekmē arī viņu ārpusdarba aktivitātes (piemēram, ieraksti Facebook, Twitter u.c.)</c:v>
                </c:pt>
                <c:pt idx="7">
                  <c:v>Krievijas neatkarīgo mediju (Meduza, Dožģ, Novaja gazeta u.c.) redakciju darbs Latvijā nāk Latvijai par labu</c:v>
                </c:pt>
                <c:pt idx="8">
                  <c:v>Esmu pamanījis, ka kāds no Latvijas medijiem vai žurnālistiem ir publiski atvainojies par kļūdīšanos (piem., neprecīzas informācijas sniegšanu)</c:v>
                </c:pt>
                <c:pt idx="9">
                  <c:v>Es zinu, kur var vērsties, ja medijs vai žurnālists nav ievērojis ētikas principus</c:v>
                </c:pt>
              </c:strCache>
            </c:strRef>
          </c:cat>
          <c:val>
            <c:numRef>
              <c:f>dati_2!$H$6:$H$15</c:f>
              <c:numCache>
                <c:formatCode>0.0</c:formatCode>
                <c:ptCount val="10"/>
                <c:pt idx="0">
                  <c:v>6</c:v>
                </c:pt>
                <c:pt idx="1">
                  <c:v>6.4</c:v>
                </c:pt>
                <c:pt idx="2">
                  <c:v>9.9</c:v>
                </c:pt>
                <c:pt idx="3">
                  <c:v>8.6</c:v>
                </c:pt>
                <c:pt idx="4">
                  <c:v>22.9</c:v>
                </c:pt>
                <c:pt idx="5">
                  <c:v>11</c:v>
                </c:pt>
                <c:pt idx="6">
                  <c:v>24.7</c:v>
                </c:pt>
                <c:pt idx="7">
                  <c:v>41.8</c:v>
                </c:pt>
                <c:pt idx="8">
                  <c:v>14.7</c:v>
                </c:pt>
                <c:pt idx="9">
                  <c:v>17.8</c:v>
                </c:pt>
              </c:numCache>
            </c:numRef>
          </c:val>
          <c:extLst>
            <c:ext xmlns:c16="http://schemas.microsoft.com/office/drawing/2014/chart" uri="{C3380CC4-5D6E-409C-BE32-E72D297353CC}">
              <c16:uniqueId val="{00000043-E9A7-4E20-9345-EB3B7280428F}"/>
            </c:ext>
          </c:extLst>
        </c:ser>
        <c:dLbls>
          <c:showLegendKey val="0"/>
          <c:showVal val="0"/>
          <c:showCatName val="0"/>
          <c:showSerName val="0"/>
          <c:showPercent val="0"/>
          <c:showBubbleSize val="0"/>
        </c:dLbls>
        <c:gapWidth val="35"/>
        <c:overlap val="100"/>
        <c:axId val="148607744"/>
        <c:axId val="148609664"/>
      </c:barChart>
      <c:catAx>
        <c:axId val="148607744"/>
        <c:scaling>
          <c:orientation val="maxMin"/>
        </c:scaling>
        <c:delete val="0"/>
        <c:axPos val="l"/>
        <c:title>
          <c:tx>
            <c:rich>
              <a:bodyPr rot="0" vert="horz"/>
              <a:lstStyle/>
              <a:p>
                <a:pPr algn="just">
                  <a:defRPr sz="800" b="0" i="0" u="none" strike="noStrike" baseline="0">
                    <a:solidFill>
                      <a:srgbClr val="000000"/>
                    </a:solidFill>
                    <a:latin typeface="Arial"/>
                    <a:ea typeface="Arial"/>
                    <a:cs typeface="Arial"/>
                  </a:defRPr>
                </a:pPr>
                <a:r>
                  <a:rPr lang="lv-LV"/>
                  <a:t>%</a:t>
                </a:r>
              </a:p>
            </c:rich>
          </c:tx>
          <c:layout>
            <c:manualLayout>
              <c:xMode val="edge"/>
              <c:yMode val="edge"/>
              <c:x val="7.5509509714258413E-4"/>
              <c:y val="2.1152577598519323E-2"/>
            </c:manualLayout>
          </c:layout>
          <c:overlay val="0"/>
          <c:spPr>
            <a:solidFill>
              <a:srgbClr val="FFFFFF"/>
            </a:solidFill>
            <a:ln w="3175">
              <a:solidFill>
                <a:srgbClr val="000000"/>
              </a:solidFill>
              <a:prstDash val="solid"/>
            </a:ln>
            <a:effectLst>
              <a:outerShdw dist="35921" dir="2700000" algn="br">
                <a:srgbClr val="000000"/>
              </a:outerShdw>
            </a:effectLst>
          </c:spPr>
        </c:title>
        <c:numFmt formatCode="General" sourceLinked="1"/>
        <c:majorTickMark val="out"/>
        <c:minorTickMark val="none"/>
        <c:tickLblPos val="low"/>
        <c:spPr>
          <a:ln w="3175">
            <a:solidFill>
              <a:srgbClr val="000000"/>
            </a:solidFill>
            <a:prstDash val="solid"/>
          </a:ln>
        </c:spPr>
        <c:txPr>
          <a:bodyPr rot="0" vert="horz"/>
          <a:lstStyle/>
          <a:p>
            <a:pPr>
              <a:defRPr sz="800" b="0" i="0" u="none" strike="noStrike" baseline="0">
                <a:solidFill>
                  <a:srgbClr val="000000"/>
                </a:solidFill>
                <a:latin typeface="Arial"/>
                <a:ea typeface="Arial"/>
                <a:cs typeface="Arial"/>
              </a:defRPr>
            </a:pPr>
            <a:endParaRPr lang="lv-LV"/>
          </a:p>
        </c:txPr>
        <c:crossAx val="148609664"/>
        <c:crossesAt val="89.8"/>
        <c:auto val="1"/>
        <c:lblAlgn val="ctr"/>
        <c:lblOffset val="100"/>
        <c:tickLblSkip val="1"/>
        <c:tickMarkSkip val="1"/>
        <c:noMultiLvlLbl val="0"/>
      </c:catAx>
      <c:valAx>
        <c:axId val="148609664"/>
        <c:scaling>
          <c:orientation val="minMax"/>
          <c:max val="205"/>
          <c:min val="0"/>
        </c:scaling>
        <c:delete val="1"/>
        <c:axPos val="b"/>
        <c:numFmt formatCode="0.0" sourceLinked="1"/>
        <c:majorTickMark val="out"/>
        <c:minorTickMark val="none"/>
        <c:tickLblPos val="nextTo"/>
        <c:crossAx val="148607744"/>
        <c:crosses val="max"/>
        <c:crossBetween val="between"/>
        <c:majorUnit val="74.5"/>
        <c:minorUnit val="4"/>
      </c:valAx>
      <c:spPr>
        <a:noFill/>
        <a:ln w="25400">
          <a:noFill/>
        </a:ln>
      </c:spPr>
    </c:plotArea>
    <c:legend>
      <c:legendPos val="r"/>
      <c:legendEntry>
        <c:idx val="0"/>
        <c:delete val="1"/>
      </c:legendEntry>
      <c:legendEntry>
        <c:idx val="5"/>
        <c:delete val="1"/>
      </c:legendEntry>
      <c:layout>
        <c:manualLayout>
          <c:xMode val="edge"/>
          <c:yMode val="edge"/>
          <c:x val="0.45680876051539948"/>
          <c:y val="1.4204545454545454E-2"/>
          <c:w val="0.54220547319194679"/>
          <c:h val="5.7459837446261375E-2"/>
        </c:manualLayout>
      </c:layout>
      <c:overlay val="0"/>
      <c:spPr>
        <a:noFill/>
        <a:ln w="25400">
          <a:noFill/>
        </a:ln>
      </c:spPr>
      <c:txPr>
        <a:bodyPr/>
        <a:lstStyle/>
        <a:p>
          <a:pPr>
            <a:defRPr sz="900" b="0" i="0" u="none" strike="noStrike" baseline="0">
              <a:solidFill>
                <a:srgbClr val="000000"/>
              </a:solidFill>
              <a:latin typeface="Arial"/>
              <a:ea typeface="Arial"/>
              <a:cs typeface="Arial"/>
            </a:defRPr>
          </a:pPr>
          <a:endParaRPr lang="lv-LV"/>
        </a:p>
      </c:txPr>
    </c:legend>
    <c:plotVisOnly val="1"/>
    <c:dispBlanksAs val="gap"/>
    <c:showDLblsOverMax val="0"/>
  </c:chart>
  <c:spPr>
    <a:noFill/>
    <a:ln w="6350">
      <a:noFill/>
    </a:ln>
  </c:spPr>
  <c:txPr>
    <a:bodyPr/>
    <a:lstStyle/>
    <a:p>
      <a:pPr>
        <a:defRPr sz="8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37620200485337807"/>
          <c:y val="0.14409765399084537"/>
          <c:w val="0.25050394588925146"/>
          <c:h val="0.6158222003110766"/>
        </c:manualLayout>
      </c:layout>
      <c:pieChart>
        <c:varyColors val="1"/>
        <c:ser>
          <c:idx val="0"/>
          <c:order val="0"/>
          <c:spPr>
            <a:ln w="12700">
              <a:solidFill>
                <a:srgbClr val="000000"/>
              </a:solidFill>
              <a:prstDash val="solid"/>
            </a:ln>
          </c:spPr>
          <c:explosion val="3"/>
          <c:dPt>
            <c:idx val="0"/>
            <c:bubble3D val="0"/>
            <c:spPr>
              <a:solidFill>
                <a:srgbClr val="539CBD"/>
              </a:solidFill>
              <a:ln w="25400">
                <a:noFill/>
              </a:ln>
            </c:spPr>
            <c:extLst>
              <c:ext xmlns:c16="http://schemas.microsoft.com/office/drawing/2014/chart" uri="{C3380CC4-5D6E-409C-BE32-E72D297353CC}">
                <c16:uniqueId val="{00000001-9927-424E-8D74-8B131996C5EE}"/>
              </c:ext>
            </c:extLst>
          </c:dPt>
          <c:dPt>
            <c:idx val="1"/>
            <c:bubble3D val="0"/>
            <c:spPr>
              <a:solidFill>
                <a:srgbClr val="A1C9DB"/>
              </a:solidFill>
              <a:ln w="25400">
                <a:noFill/>
              </a:ln>
            </c:spPr>
            <c:extLst>
              <c:ext xmlns:c16="http://schemas.microsoft.com/office/drawing/2014/chart" uri="{C3380CC4-5D6E-409C-BE32-E72D297353CC}">
                <c16:uniqueId val="{00000003-9927-424E-8D74-8B131996C5EE}"/>
              </c:ext>
            </c:extLst>
          </c:dPt>
          <c:dPt>
            <c:idx val="2"/>
            <c:bubble3D val="0"/>
            <c:spPr>
              <a:solidFill>
                <a:srgbClr val="E1CA69"/>
              </a:solidFill>
              <a:ln w="25400">
                <a:noFill/>
              </a:ln>
            </c:spPr>
            <c:extLst>
              <c:ext xmlns:c16="http://schemas.microsoft.com/office/drawing/2014/chart" uri="{C3380CC4-5D6E-409C-BE32-E72D297353CC}">
                <c16:uniqueId val="{00000005-9927-424E-8D74-8B131996C5EE}"/>
              </c:ext>
            </c:extLst>
          </c:dPt>
          <c:dPt>
            <c:idx val="3"/>
            <c:bubble3D val="0"/>
            <c:spPr>
              <a:solidFill>
                <a:srgbClr val="B99D25"/>
              </a:solidFill>
              <a:ln w="25400">
                <a:noFill/>
              </a:ln>
            </c:spPr>
            <c:extLst>
              <c:ext xmlns:c16="http://schemas.microsoft.com/office/drawing/2014/chart" uri="{C3380CC4-5D6E-409C-BE32-E72D297353CC}">
                <c16:uniqueId val="{00000007-9927-424E-8D74-8B131996C5EE}"/>
              </c:ext>
            </c:extLst>
          </c:dPt>
          <c:dPt>
            <c:idx val="4"/>
            <c:bubble3D val="0"/>
            <c:spPr>
              <a:solidFill>
                <a:schemeClr val="bg1">
                  <a:lumMod val="85000"/>
                </a:schemeClr>
              </a:solidFill>
              <a:ln w="25400">
                <a:noFill/>
              </a:ln>
            </c:spPr>
            <c:extLst>
              <c:ext xmlns:c16="http://schemas.microsoft.com/office/drawing/2014/chart" uri="{C3380CC4-5D6E-409C-BE32-E72D297353CC}">
                <c16:uniqueId val="{00000009-9927-424E-8D74-8B131996C5EE}"/>
              </c:ext>
            </c:extLst>
          </c:dPt>
          <c:dPt>
            <c:idx val="5"/>
            <c:bubble3D val="0"/>
            <c:spPr>
              <a:solidFill>
                <a:schemeClr val="bg1">
                  <a:lumMod val="85000"/>
                </a:schemeClr>
              </a:solidFill>
              <a:ln w="12700">
                <a:noFill/>
                <a:prstDash val="solid"/>
              </a:ln>
            </c:spPr>
            <c:extLst>
              <c:ext xmlns:c16="http://schemas.microsoft.com/office/drawing/2014/chart" uri="{C3380CC4-5D6E-409C-BE32-E72D297353CC}">
                <c16:uniqueId val="{0000000B-9927-424E-8D74-8B131996C5EE}"/>
              </c:ext>
            </c:extLst>
          </c:dPt>
          <c:dLbls>
            <c:dLbl>
              <c:idx val="0"/>
              <c:layout>
                <c:manualLayout>
                  <c:x val="-5.4113550704776182E-3"/>
                  <c:y val="1.9038944123196625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9927-424E-8D74-8B131996C5EE}"/>
                </c:ext>
              </c:extLst>
            </c:dLbl>
            <c:dLbl>
              <c:idx val="1"/>
              <c:layout>
                <c:manualLayout>
                  <c:x val="4.2319045050634819E-5"/>
                  <c:y val="0"/>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9927-424E-8D74-8B131996C5EE}"/>
                </c:ext>
              </c:extLst>
            </c:dLbl>
            <c:dLbl>
              <c:idx val="2"/>
              <c:layout>
                <c:manualLayout>
                  <c:x val="-7.3283506254746443E-3"/>
                  <c:y val="0"/>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9927-424E-8D74-8B131996C5EE}"/>
                </c:ext>
              </c:extLst>
            </c:dLbl>
            <c:dLbl>
              <c:idx val="3"/>
              <c:layout>
                <c:manualLayout>
                  <c:x val="5.0279830433374879E-3"/>
                  <c:y val="1.9038944123196538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9927-424E-8D74-8B131996C5EE}"/>
                </c:ext>
              </c:extLst>
            </c:dLbl>
            <c:dLbl>
              <c:idx val="4"/>
              <c:layout>
                <c:manualLayout>
                  <c:x val="4.8643152821217277E-2"/>
                  <c:y val="5.5315554626546366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9927-424E-8D74-8B131996C5EE}"/>
                </c:ext>
              </c:extLst>
            </c:dLbl>
            <c:numFmt formatCode="0%" sourceLinked="0"/>
            <c:spPr>
              <a:noFill/>
              <a:ln w="25400">
                <a:noFill/>
              </a:ln>
            </c:spPr>
            <c:txPr>
              <a:bodyPr/>
              <a:lstStyle/>
              <a:p>
                <a:pPr>
                  <a:defRPr sz="1100" b="0" i="0" u="none" strike="noStrike" baseline="0">
                    <a:solidFill>
                      <a:srgbClr val="000000"/>
                    </a:solidFill>
                    <a:latin typeface="Arial"/>
                    <a:ea typeface="Arial"/>
                    <a:cs typeface="Arial"/>
                  </a:defRPr>
                </a:pPr>
                <a:endParaRPr lang="lv-LV"/>
              </a:p>
            </c:txPr>
            <c:dLblPos val="outEnd"/>
            <c:showLegendKey val="0"/>
            <c:showVal val="0"/>
            <c:showCatName val="1"/>
            <c:showSerName val="0"/>
            <c:showPercent val="1"/>
            <c:showBubbleSize val="0"/>
            <c:showLeaderLines val="0"/>
            <c:extLst>
              <c:ext xmlns:c15="http://schemas.microsoft.com/office/drawing/2012/chart" uri="{CE6537A1-D6FC-4f65-9D91-7224C49458BB}"/>
            </c:extLst>
          </c:dLbls>
          <c:cat>
            <c:strRef>
              <c:f>'3_dati'!$A$6:$A$10</c:f>
              <c:strCache>
                <c:ptCount val="5"/>
                <c:pt idx="0">
                  <c:v>Informācija vienmēr ir objektīva</c:v>
                </c:pt>
                <c:pt idx="1">
                  <c:v>Informācija lielākoties ir objektīva</c:v>
                </c:pt>
                <c:pt idx="2">
                  <c:v>Informācija lielākoties nav objektīva</c:v>
                </c:pt>
                <c:pt idx="3">
                  <c:v>Informācija nekad nav objektīva</c:v>
                </c:pt>
                <c:pt idx="4">
                  <c:v>Grūti pateikt</c:v>
                </c:pt>
              </c:strCache>
            </c:strRef>
          </c:cat>
          <c:val>
            <c:numRef>
              <c:f>'3_dati'!$B$6:$B$10</c:f>
              <c:numCache>
                <c:formatCode>General</c:formatCode>
                <c:ptCount val="5"/>
                <c:pt idx="0">
                  <c:v>3.3</c:v>
                </c:pt>
                <c:pt idx="1">
                  <c:v>34.5</c:v>
                </c:pt>
                <c:pt idx="2">
                  <c:v>40.6</c:v>
                </c:pt>
                <c:pt idx="3">
                  <c:v>11.8</c:v>
                </c:pt>
                <c:pt idx="4">
                  <c:v>9.8000000000000007</c:v>
                </c:pt>
              </c:numCache>
            </c:numRef>
          </c:val>
          <c:extLst>
            <c:ext xmlns:c16="http://schemas.microsoft.com/office/drawing/2014/chart" uri="{C3380CC4-5D6E-409C-BE32-E72D297353CC}">
              <c16:uniqueId val="{0000000C-9927-424E-8D74-8B131996C5EE}"/>
            </c:ext>
          </c:extLst>
        </c:ser>
        <c:dLbls>
          <c:showLegendKey val="0"/>
          <c:showVal val="0"/>
          <c:showCatName val="0"/>
          <c:showSerName val="0"/>
          <c:showPercent val="0"/>
          <c:showBubbleSize val="0"/>
          <c:showLeaderLines val="0"/>
        </c:dLbls>
        <c:firstSliceAng val="222"/>
      </c:pieChart>
      <c:spPr>
        <a:noFill/>
        <a:ln w="25400">
          <a:noFill/>
        </a:ln>
      </c:spPr>
    </c:plotArea>
    <c:plotVisOnly val="1"/>
    <c:dispBlanksAs val="zero"/>
    <c:showDLblsOverMax val="0"/>
  </c:chart>
  <c:spPr>
    <a:noFill/>
    <a:ln w="6350">
      <a:noFill/>
    </a:ln>
  </c:spPr>
  <c:txPr>
    <a:bodyPr/>
    <a:lstStyle/>
    <a:p>
      <a:pPr>
        <a:defRPr sz="8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5.1724137931034482E-2"/>
          <c:y val="6.1825131899080565E-2"/>
          <c:w val="0.93573667711598751"/>
          <c:h val="0.54056060436664488"/>
        </c:manualLayout>
      </c:layout>
      <c:barChart>
        <c:barDir val="col"/>
        <c:grouping val="stacked"/>
        <c:varyColors val="0"/>
        <c:ser>
          <c:idx val="0"/>
          <c:order val="0"/>
          <c:tx>
            <c:strRef>
              <c:f>info_ticamība!$A$27</c:f>
              <c:strCache>
                <c:ptCount val="1"/>
                <c:pt idx="0">
                  <c:v>informācija vienmēr ir objektīva</c:v>
                </c:pt>
              </c:strCache>
            </c:strRef>
          </c:tx>
          <c:spPr>
            <a:solidFill>
              <a:srgbClr val="539CBD"/>
            </a:solidFill>
            <a:ln w="25400">
              <a:noFill/>
            </a:ln>
          </c:spPr>
          <c:invertIfNegative val="0"/>
          <c:dLbls>
            <c:dLbl>
              <c:idx val="0"/>
              <c:layout>
                <c:manualLayout>
                  <c:x val="0"/>
                  <c:y val="-1.8931710615280595E-2"/>
                </c:manualLayout>
              </c:layout>
              <c:spPr>
                <a:noFill/>
                <a:ln w="25400">
                  <a:noFill/>
                </a:ln>
              </c:spPr>
              <c:txPr>
                <a:bodyPr/>
                <a:lstStyle/>
                <a:p>
                  <a:pPr>
                    <a:defRPr sz="800" b="0" i="0" u="none" strike="noStrike" baseline="0">
                      <a:solidFill>
                        <a:srgbClr val="FFFFFF"/>
                      </a:solidFill>
                      <a:latin typeface="Arial" panose="020B0604020202020204" pitchFamily="34" charset="0"/>
                      <a:ea typeface="Calibri"/>
                      <a:cs typeface="Arial" panose="020B0604020202020204" pitchFamily="34" charset="0"/>
                    </a:defRPr>
                  </a:pPr>
                  <a:endParaRPr lang="lv-LV"/>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969-4AAF-9A3D-97AA45B5B0AA}"/>
                </c:ext>
              </c:extLst>
            </c:dLbl>
            <c:dLbl>
              <c:idx val="1"/>
              <c:spPr>
                <a:noFill/>
                <a:ln w="25400">
                  <a:noFill/>
                </a:ln>
              </c:spPr>
              <c:txPr>
                <a:bodyPr/>
                <a:lstStyle/>
                <a:p>
                  <a:pPr>
                    <a:defRPr sz="800" b="0" i="0" u="none" strike="noStrike" baseline="0">
                      <a:solidFill>
                        <a:srgbClr val="FFFFFF"/>
                      </a:solidFill>
                      <a:latin typeface="Arial" panose="020B0604020202020204" pitchFamily="34" charset="0"/>
                      <a:ea typeface="Calibri"/>
                      <a:cs typeface="Arial" panose="020B0604020202020204" pitchFamily="34" charset="0"/>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0-59C2-404E-8198-D63962C0918D}"/>
                </c:ext>
              </c:extLst>
            </c:dLbl>
            <c:dLbl>
              <c:idx val="2"/>
              <c:spPr>
                <a:noFill/>
                <a:ln w="25400">
                  <a:noFill/>
                </a:ln>
              </c:spPr>
              <c:txPr>
                <a:bodyPr/>
                <a:lstStyle/>
                <a:p>
                  <a:pPr>
                    <a:defRPr sz="800" b="0" i="0" u="none" strike="noStrike" baseline="0">
                      <a:solidFill>
                        <a:srgbClr val="FFFFFF"/>
                      </a:solidFill>
                      <a:latin typeface="Arial" panose="020B0604020202020204" pitchFamily="34" charset="0"/>
                      <a:ea typeface="Calibri"/>
                      <a:cs typeface="Arial" panose="020B0604020202020204" pitchFamily="34" charset="0"/>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1-59C2-404E-8198-D63962C0918D}"/>
                </c:ext>
              </c:extLst>
            </c:dLbl>
            <c:dLbl>
              <c:idx val="3"/>
              <c:layout>
                <c:manualLayout>
                  <c:x val="0"/>
                  <c:y val="-2.1636240703177823E-2"/>
                </c:manualLayout>
              </c:layout>
              <c:spPr>
                <a:noFill/>
                <a:ln w="25400">
                  <a:noFill/>
                </a:ln>
              </c:spPr>
              <c:txPr>
                <a:bodyPr/>
                <a:lstStyle/>
                <a:p>
                  <a:pPr>
                    <a:defRPr sz="800" b="0" i="0" u="none" strike="noStrike" baseline="0">
                      <a:solidFill>
                        <a:srgbClr val="FFFFFF"/>
                      </a:solidFill>
                      <a:latin typeface="Arial" panose="020B0604020202020204" pitchFamily="34" charset="0"/>
                      <a:ea typeface="Calibri"/>
                      <a:cs typeface="Arial" panose="020B0604020202020204" pitchFamily="34" charset="0"/>
                    </a:defRPr>
                  </a:pPr>
                  <a:endParaRPr lang="lv-LV"/>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969-4AAF-9A3D-97AA45B5B0AA}"/>
                </c:ext>
              </c:extLst>
            </c:dLbl>
            <c:dLbl>
              <c:idx val="4"/>
              <c:spPr>
                <a:noFill/>
                <a:ln w="25400">
                  <a:noFill/>
                </a:ln>
              </c:spPr>
              <c:txPr>
                <a:bodyPr/>
                <a:lstStyle/>
                <a:p>
                  <a:pPr>
                    <a:defRPr sz="800" b="0" i="0" u="none" strike="noStrike" baseline="0">
                      <a:solidFill>
                        <a:srgbClr val="FFFFFF"/>
                      </a:solidFill>
                      <a:latin typeface="Arial" panose="020B0604020202020204" pitchFamily="34" charset="0"/>
                      <a:ea typeface="Calibri"/>
                      <a:cs typeface="Arial" panose="020B0604020202020204" pitchFamily="34" charset="0"/>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2-59C2-404E-8198-D63962C0918D}"/>
                </c:ext>
              </c:extLst>
            </c:dLbl>
            <c:dLbl>
              <c:idx val="5"/>
              <c:spPr>
                <a:noFill/>
                <a:ln w="25400">
                  <a:noFill/>
                </a:ln>
              </c:spPr>
              <c:txPr>
                <a:bodyPr/>
                <a:lstStyle/>
                <a:p>
                  <a:pPr>
                    <a:defRPr sz="800" b="0" i="0" u="none" strike="noStrike" baseline="0">
                      <a:solidFill>
                        <a:srgbClr val="FFFFFF"/>
                      </a:solidFill>
                      <a:latin typeface="Arial" panose="020B0604020202020204" pitchFamily="34" charset="0"/>
                      <a:ea typeface="Calibri"/>
                      <a:cs typeface="Arial" panose="020B0604020202020204" pitchFamily="34" charset="0"/>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3-59C2-404E-8198-D63962C0918D}"/>
                </c:ext>
              </c:extLst>
            </c:dLbl>
            <c:dLbl>
              <c:idx val="6"/>
              <c:spPr>
                <a:noFill/>
                <a:ln w="25400">
                  <a:noFill/>
                </a:ln>
              </c:spPr>
              <c:txPr>
                <a:bodyPr/>
                <a:lstStyle/>
                <a:p>
                  <a:pPr>
                    <a:defRPr sz="800" b="0" i="0" u="none" strike="noStrike" baseline="0">
                      <a:solidFill>
                        <a:srgbClr val="FFFFFF"/>
                      </a:solidFill>
                      <a:latin typeface="Arial" panose="020B0604020202020204" pitchFamily="34" charset="0"/>
                      <a:ea typeface="Calibri"/>
                      <a:cs typeface="Arial" panose="020B0604020202020204" pitchFamily="34" charset="0"/>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4-59C2-404E-8198-D63962C0918D}"/>
                </c:ext>
              </c:extLst>
            </c:dLbl>
            <c:dLbl>
              <c:idx val="8"/>
              <c:layout>
                <c:manualLayout>
                  <c:x val="0"/>
                  <c:y val="-1.6227180527383367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F969-4AAF-9A3D-97AA45B5B0AA}"/>
                </c:ext>
              </c:extLst>
            </c:dLbl>
            <c:dLbl>
              <c:idx val="11"/>
              <c:layout>
                <c:manualLayout>
                  <c:x val="0"/>
                  <c:y val="-1.8931710615280595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F969-4AAF-9A3D-97AA45B5B0AA}"/>
                </c:ext>
              </c:extLst>
            </c:dLbl>
            <c:dLbl>
              <c:idx val="14"/>
              <c:layout>
                <c:manualLayout>
                  <c:x val="0"/>
                  <c:y val="-2.1636240703177823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F969-4AAF-9A3D-97AA45B5B0AA}"/>
                </c:ext>
              </c:extLst>
            </c:dLbl>
            <c:spPr>
              <a:noFill/>
              <a:ln w="25400">
                <a:noFill/>
              </a:ln>
            </c:spPr>
            <c:txPr>
              <a:bodyPr wrap="square" lIns="38100" tIns="19050" rIns="38100" bIns="19050" anchor="ctr">
                <a:spAutoFit/>
              </a:bodyPr>
              <a:lstStyle/>
              <a:p>
                <a:pPr>
                  <a:defRPr sz="800" b="0" i="0" u="none" strike="noStrike" baseline="0">
                    <a:solidFill>
                      <a:srgbClr val="FFFFFF"/>
                    </a:solidFill>
                    <a:latin typeface="Arial" panose="020B0604020202020204" pitchFamily="34" charset="0"/>
                    <a:ea typeface="Calibri"/>
                    <a:cs typeface="Arial" panose="020B0604020202020204" pitchFamily="34" charset="0"/>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info_ticamība!$B$26:$U$26</c:f>
              <c:strCache>
                <c:ptCount val="20"/>
                <c:pt idx="0">
                  <c:v>08.2003.</c:v>
                </c:pt>
                <c:pt idx="1">
                  <c:v>...</c:v>
                </c:pt>
                <c:pt idx="2">
                  <c:v>08.2005.</c:v>
                </c:pt>
                <c:pt idx="3">
                  <c:v>08.2006.</c:v>
                </c:pt>
                <c:pt idx="4">
                  <c:v>08.2007.</c:v>
                </c:pt>
                <c:pt idx="5">
                  <c:v>08.2008.</c:v>
                </c:pt>
                <c:pt idx="6">
                  <c:v>08.2009.</c:v>
                </c:pt>
                <c:pt idx="7">
                  <c:v>09.2010.</c:v>
                </c:pt>
                <c:pt idx="8">
                  <c:v>08.2011.</c:v>
                </c:pt>
                <c:pt idx="9">
                  <c:v>08.2012.</c:v>
                </c:pt>
                <c:pt idx="10">
                  <c:v>08.2013.</c:v>
                </c:pt>
                <c:pt idx="11">
                  <c:v>08.2014.</c:v>
                </c:pt>
                <c:pt idx="12">
                  <c:v>08.2015.</c:v>
                </c:pt>
                <c:pt idx="13">
                  <c:v>08.2016.</c:v>
                </c:pt>
                <c:pt idx="14">
                  <c:v>08.2017.</c:v>
                </c:pt>
                <c:pt idx="15">
                  <c:v>08.2018.</c:v>
                </c:pt>
                <c:pt idx="16">
                  <c:v>08.2019.</c:v>
                </c:pt>
                <c:pt idx="17">
                  <c:v>12.2020.</c:v>
                </c:pt>
                <c:pt idx="18">
                  <c:v>08.2021.</c:v>
                </c:pt>
                <c:pt idx="19">
                  <c:v>08.2022.</c:v>
                </c:pt>
              </c:strCache>
            </c:strRef>
          </c:cat>
          <c:val>
            <c:numRef>
              <c:f>info_ticamība!$B$27:$U$27</c:f>
              <c:numCache>
                <c:formatCode>General</c:formatCode>
                <c:ptCount val="20"/>
                <c:pt idx="0" formatCode="0">
                  <c:v>2.7</c:v>
                </c:pt>
                <c:pt idx="2" formatCode="0">
                  <c:v>4.2</c:v>
                </c:pt>
                <c:pt idx="3" formatCode="0">
                  <c:v>2.1</c:v>
                </c:pt>
                <c:pt idx="4" formatCode="0">
                  <c:v>5.0999999999999996</c:v>
                </c:pt>
                <c:pt idx="5" formatCode="0">
                  <c:v>3.3</c:v>
                </c:pt>
                <c:pt idx="6" formatCode="0">
                  <c:v>3.9</c:v>
                </c:pt>
                <c:pt idx="7" formatCode="0">
                  <c:v>4.5999999999999996</c:v>
                </c:pt>
                <c:pt idx="8" formatCode="0">
                  <c:v>2</c:v>
                </c:pt>
                <c:pt idx="9" formatCode="0">
                  <c:v>3.5</c:v>
                </c:pt>
                <c:pt idx="10" formatCode="0">
                  <c:v>3.5</c:v>
                </c:pt>
                <c:pt idx="11" formatCode="0">
                  <c:v>1</c:v>
                </c:pt>
                <c:pt idx="12" formatCode="0">
                  <c:v>2.5</c:v>
                </c:pt>
                <c:pt idx="13" formatCode="0">
                  <c:v>2.7</c:v>
                </c:pt>
                <c:pt idx="14" formatCode="0">
                  <c:v>2.1</c:v>
                </c:pt>
                <c:pt idx="15" formatCode="0">
                  <c:v>3.6</c:v>
                </c:pt>
                <c:pt idx="16" formatCode="0">
                  <c:v>3.9</c:v>
                </c:pt>
                <c:pt idx="17" formatCode="0">
                  <c:v>3</c:v>
                </c:pt>
                <c:pt idx="18" formatCode="0">
                  <c:v>5.3</c:v>
                </c:pt>
                <c:pt idx="19" formatCode="0">
                  <c:v>3.3</c:v>
                </c:pt>
              </c:numCache>
            </c:numRef>
          </c:val>
          <c:extLst>
            <c:ext xmlns:c16="http://schemas.microsoft.com/office/drawing/2014/chart" uri="{C3380CC4-5D6E-409C-BE32-E72D297353CC}">
              <c16:uniqueId val="{00000007-80E5-4730-B5E7-C4FDE43577C3}"/>
            </c:ext>
          </c:extLst>
        </c:ser>
        <c:ser>
          <c:idx val="1"/>
          <c:order val="1"/>
          <c:tx>
            <c:strRef>
              <c:f>info_ticamība!$A$28</c:f>
              <c:strCache>
                <c:ptCount val="1"/>
                <c:pt idx="0">
                  <c:v>informācija lielākoties ir objektīva </c:v>
                </c:pt>
              </c:strCache>
            </c:strRef>
          </c:tx>
          <c:spPr>
            <a:solidFill>
              <a:srgbClr val="A1C9DB"/>
            </a:solidFill>
            <a:ln w="25400">
              <a:noFill/>
            </a:ln>
          </c:spPr>
          <c:invertIfNegative val="0"/>
          <c:dLbls>
            <c:dLbl>
              <c:idx val="0"/>
              <c:layout>
                <c:manualLayout>
                  <c:x val="2.5484181273777518E-3"/>
                  <c:y val="-7.2861019673895787E-3"/>
                </c:manualLayout>
              </c:layout>
              <c:spPr>
                <a:noFill/>
                <a:ln w="25400">
                  <a:noFill/>
                </a:ln>
              </c:spPr>
              <c:txPr>
                <a:bodyPr/>
                <a:lstStyle/>
                <a:p>
                  <a:pPr>
                    <a:defRPr sz="800" b="0" i="0" u="none" strike="noStrike" baseline="0">
                      <a:solidFill>
                        <a:srgbClr val="000000"/>
                      </a:solidFill>
                      <a:latin typeface="Arial" panose="020B0604020202020204" pitchFamily="34" charset="0"/>
                      <a:ea typeface="Calibri"/>
                      <a:cs typeface="Arial" panose="020B0604020202020204" pitchFamily="34" charset="0"/>
                    </a:defRPr>
                  </a:pPr>
                  <a:endParaRPr lang="lv-LV"/>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F969-4AAF-9A3D-97AA45B5B0AA}"/>
                </c:ext>
              </c:extLst>
            </c:dLbl>
            <c:dLbl>
              <c:idx val="1"/>
              <c:layout>
                <c:manualLayout>
                  <c:x val="7.0696858276227447E-3"/>
                  <c:y val="0.84468777233024883"/>
                </c:manualLayout>
              </c:layout>
              <c:spPr>
                <a:noFill/>
                <a:ln w="25400">
                  <a:noFill/>
                </a:ln>
              </c:spPr>
              <c:txPr>
                <a:bodyPr/>
                <a:lstStyle/>
                <a:p>
                  <a:pPr>
                    <a:defRPr sz="800" b="0" i="0" u="none" strike="noStrike" baseline="0">
                      <a:solidFill>
                        <a:srgbClr val="000000"/>
                      </a:solidFill>
                      <a:latin typeface="Arial" panose="020B0604020202020204" pitchFamily="34" charset="0"/>
                      <a:ea typeface="Calibri"/>
                      <a:cs typeface="Arial" panose="020B0604020202020204" pitchFamily="34" charset="0"/>
                    </a:defRPr>
                  </a:pPr>
                  <a:endParaRPr lang="lv-LV"/>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F969-4AAF-9A3D-97AA45B5B0AA}"/>
                </c:ext>
              </c:extLst>
            </c:dLbl>
            <c:spPr>
              <a:noFill/>
              <a:ln w="25400">
                <a:noFill/>
              </a:ln>
            </c:spPr>
            <c:txPr>
              <a:bodyPr wrap="square" lIns="38100" tIns="19050" rIns="38100" bIns="19050" anchor="ctr">
                <a:spAutoFit/>
              </a:bodyPr>
              <a:lstStyle/>
              <a:p>
                <a:pPr>
                  <a:defRPr sz="800" b="0" i="0" u="none" strike="noStrike" baseline="0">
                    <a:solidFill>
                      <a:srgbClr val="000000"/>
                    </a:solidFill>
                    <a:latin typeface="Arial" panose="020B0604020202020204" pitchFamily="34" charset="0"/>
                    <a:ea typeface="Calibri"/>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info_ticamība!$B$26:$U$26</c:f>
              <c:strCache>
                <c:ptCount val="20"/>
                <c:pt idx="0">
                  <c:v>08.2003.</c:v>
                </c:pt>
                <c:pt idx="1">
                  <c:v>...</c:v>
                </c:pt>
                <c:pt idx="2">
                  <c:v>08.2005.</c:v>
                </c:pt>
                <c:pt idx="3">
                  <c:v>08.2006.</c:v>
                </c:pt>
                <c:pt idx="4">
                  <c:v>08.2007.</c:v>
                </c:pt>
                <c:pt idx="5">
                  <c:v>08.2008.</c:v>
                </c:pt>
                <c:pt idx="6">
                  <c:v>08.2009.</c:v>
                </c:pt>
                <c:pt idx="7">
                  <c:v>09.2010.</c:v>
                </c:pt>
                <c:pt idx="8">
                  <c:v>08.2011.</c:v>
                </c:pt>
                <c:pt idx="9">
                  <c:v>08.2012.</c:v>
                </c:pt>
                <c:pt idx="10">
                  <c:v>08.2013.</c:v>
                </c:pt>
                <c:pt idx="11">
                  <c:v>08.2014.</c:v>
                </c:pt>
                <c:pt idx="12">
                  <c:v>08.2015.</c:v>
                </c:pt>
                <c:pt idx="13">
                  <c:v>08.2016.</c:v>
                </c:pt>
                <c:pt idx="14">
                  <c:v>08.2017.</c:v>
                </c:pt>
                <c:pt idx="15">
                  <c:v>08.2018.</c:v>
                </c:pt>
                <c:pt idx="16">
                  <c:v>08.2019.</c:v>
                </c:pt>
                <c:pt idx="17">
                  <c:v>12.2020.</c:v>
                </c:pt>
                <c:pt idx="18">
                  <c:v>08.2021.</c:v>
                </c:pt>
                <c:pt idx="19">
                  <c:v>08.2022.</c:v>
                </c:pt>
              </c:strCache>
            </c:strRef>
          </c:cat>
          <c:val>
            <c:numRef>
              <c:f>info_ticamība!$B$28:$U$28</c:f>
              <c:numCache>
                <c:formatCode>General</c:formatCode>
                <c:ptCount val="20"/>
                <c:pt idx="0" formatCode="0">
                  <c:v>47.4</c:v>
                </c:pt>
                <c:pt idx="2" formatCode="0">
                  <c:v>44.7</c:v>
                </c:pt>
                <c:pt idx="3" formatCode="0">
                  <c:v>45.1</c:v>
                </c:pt>
                <c:pt idx="4" formatCode="0">
                  <c:v>42.9</c:v>
                </c:pt>
                <c:pt idx="5" formatCode="0">
                  <c:v>40.700000000000003</c:v>
                </c:pt>
                <c:pt idx="6" formatCode="0">
                  <c:v>41.6</c:v>
                </c:pt>
                <c:pt idx="7" formatCode="0">
                  <c:v>41</c:v>
                </c:pt>
                <c:pt idx="8" formatCode="0">
                  <c:v>39.1</c:v>
                </c:pt>
                <c:pt idx="9" formatCode="0">
                  <c:v>39.700000000000003</c:v>
                </c:pt>
                <c:pt idx="10" formatCode="0">
                  <c:v>42.4</c:v>
                </c:pt>
                <c:pt idx="11" formatCode="0">
                  <c:v>41.1</c:v>
                </c:pt>
                <c:pt idx="12" formatCode="0">
                  <c:v>41.9</c:v>
                </c:pt>
                <c:pt idx="13" formatCode="0">
                  <c:v>43.1</c:v>
                </c:pt>
                <c:pt idx="14" formatCode="0">
                  <c:v>54.2</c:v>
                </c:pt>
                <c:pt idx="15" formatCode="0">
                  <c:v>46</c:v>
                </c:pt>
                <c:pt idx="16" formatCode="0">
                  <c:v>50.6</c:v>
                </c:pt>
                <c:pt idx="17" formatCode="0">
                  <c:v>41.1</c:v>
                </c:pt>
                <c:pt idx="18" formatCode="0">
                  <c:v>37.5</c:v>
                </c:pt>
                <c:pt idx="19" formatCode="0">
                  <c:v>34.5</c:v>
                </c:pt>
              </c:numCache>
            </c:numRef>
          </c:val>
          <c:extLst>
            <c:ext xmlns:c16="http://schemas.microsoft.com/office/drawing/2014/chart" uri="{C3380CC4-5D6E-409C-BE32-E72D297353CC}">
              <c16:uniqueId val="{0000000A-80E5-4730-B5E7-C4FDE43577C3}"/>
            </c:ext>
          </c:extLst>
        </c:ser>
        <c:ser>
          <c:idx val="4"/>
          <c:order val="2"/>
          <c:tx>
            <c:strRef>
              <c:f>info_ticamība!$A$31</c:f>
              <c:strCache>
                <c:ptCount val="1"/>
                <c:pt idx="0">
                  <c:v>grūti pateikt</c:v>
                </c:pt>
              </c:strCache>
            </c:strRef>
          </c:tx>
          <c:spPr>
            <a:solidFill>
              <a:srgbClr val="C0C0C0"/>
            </a:solidFill>
            <a:ln w="25400">
              <a:noFill/>
            </a:ln>
          </c:spPr>
          <c:invertIfNegative val="0"/>
          <c:dLbls>
            <c:spPr>
              <a:noFill/>
              <a:ln w="25400">
                <a:noFill/>
              </a:ln>
            </c:spPr>
            <c:txPr>
              <a:bodyPr wrap="square" lIns="38100" tIns="19050" rIns="38100" bIns="19050" anchor="ctr">
                <a:spAutoFit/>
              </a:bodyPr>
              <a:lstStyle/>
              <a:p>
                <a:pPr>
                  <a:defRPr sz="800" b="0" i="0" u="none" strike="noStrike" baseline="0">
                    <a:solidFill>
                      <a:srgbClr val="000000"/>
                    </a:solidFill>
                    <a:latin typeface="Arial" panose="020B0604020202020204" pitchFamily="34" charset="0"/>
                    <a:ea typeface="Calibri"/>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info_ticamība!$B$26:$U$26</c:f>
              <c:strCache>
                <c:ptCount val="20"/>
                <c:pt idx="0">
                  <c:v>08.2003.</c:v>
                </c:pt>
                <c:pt idx="1">
                  <c:v>...</c:v>
                </c:pt>
                <c:pt idx="2">
                  <c:v>08.2005.</c:v>
                </c:pt>
                <c:pt idx="3">
                  <c:v>08.2006.</c:v>
                </c:pt>
                <c:pt idx="4">
                  <c:v>08.2007.</c:v>
                </c:pt>
                <c:pt idx="5">
                  <c:v>08.2008.</c:v>
                </c:pt>
                <c:pt idx="6">
                  <c:v>08.2009.</c:v>
                </c:pt>
                <c:pt idx="7">
                  <c:v>09.2010.</c:v>
                </c:pt>
                <c:pt idx="8">
                  <c:v>08.2011.</c:v>
                </c:pt>
                <c:pt idx="9">
                  <c:v>08.2012.</c:v>
                </c:pt>
                <c:pt idx="10">
                  <c:v>08.2013.</c:v>
                </c:pt>
                <c:pt idx="11">
                  <c:v>08.2014.</c:v>
                </c:pt>
                <c:pt idx="12">
                  <c:v>08.2015.</c:v>
                </c:pt>
                <c:pt idx="13">
                  <c:v>08.2016.</c:v>
                </c:pt>
                <c:pt idx="14">
                  <c:v>08.2017.</c:v>
                </c:pt>
                <c:pt idx="15">
                  <c:v>08.2018.</c:v>
                </c:pt>
                <c:pt idx="16">
                  <c:v>08.2019.</c:v>
                </c:pt>
                <c:pt idx="17">
                  <c:v>12.2020.</c:v>
                </c:pt>
                <c:pt idx="18">
                  <c:v>08.2021.</c:v>
                </c:pt>
                <c:pt idx="19">
                  <c:v>08.2022.</c:v>
                </c:pt>
              </c:strCache>
            </c:strRef>
          </c:cat>
          <c:val>
            <c:numRef>
              <c:f>info_ticamība!$B$31:$U$31</c:f>
              <c:numCache>
                <c:formatCode>General</c:formatCode>
                <c:ptCount val="20"/>
                <c:pt idx="0" formatCode="0">
                  <c:v>12.3</c:v>
                </c:pt>
                <c:pt idx="2" formatCode="0">
                  <c:v>12.5</c:v>
                </c:pt>
                <c:pt idx="3" formatCode="0">
                  <c:v>15.7</c:v>
                </c:pt>
                <c:pt idx="4" formatCode="0">
                  <c:v>24.4</c:v>
                </c:pt>
                <c:pt idx="5" formatCode="0">
                  <c:v>20.8</c:v>
                </c:pt>
                <c:pt idx="6" formatCode="0">
                  <c:v>13.6</c:v>
                </c:pt>
                <c:pt idx="7" formatCode="0">
                  <c:v>12.8</c:v>
                </c:pt>
                <c:pt idx="8" formatCode="0">
                  <c:v>8.8000000000000007</c:v>
                </c:pt>
                <c:pt idx="9" formatCode="0">
                  <c:v>13.1</c:v>
                </c:pt>
                <c:pt idx="10" formatCode="0">
                  <c:v>8.3000000000000007</c:v>
                </c:pt>
                <c:pt idx="11" formatCode="0">
                  <c:v>14.3</c:v>
                </c:pt>
                <c:pt idx="12" formatCode="0">
                  <c:v>11</c:v>
                </c:pt>
                <c:pt idx="13" formatCode="0">
                  <c:v>10.9</c:v>
                </c:pt>
                <c:pt idx="14" formatCode="0">
                  <c:v>11.9</c:v>
                </c:pt>
                <c:pt idx="15" formatCode="0">
                  <c:v>13.1</c:v>
                </c:pt>
                <c:pt idx="16" formatCode="0">
                  <c:v>11.8</c:v>
                </c:pt>
                <c:pt idx="17" formatCode="0">
                  <c:v>11.3</c:v>
                </c:pt>
                <c:pt idx="18" formatCode="0">
                  <c:v>11.1</c:v>
                </c:pt>
                <c:pt idx="19" formatCode="0">
                  <c:v>9.8000000000000007</c:v>
                </c:pt>
              </c:numCache>
            </c:numRef>
          </c:val>
          <c:extLst>
            <c:ext xmlns:c16="http://schemas.microsoft.com/office/drawing/2014/chart" uri="{C3380CC4-5D6E-409C-BE32-E72D297353CC}">
              <c16:uniqueId val="{0000000B-80E5-4730-B5E7-C4FDE43577C3}"/>
            </c:ext>
          </c:extLst>
        </c:ser>
        <c:ser>
          <c:idx val="2"/>
          <c:order val="3"/>
          <c:tx>
            <c:strRef>
              <c:f>info_ticamība!$A$29</c:f>
              <c:strCache>
                <c:ptCount val="1"/>
                <c:pt idx="0">
                  <c:v>informācija lielākoties nav objektīva </c:v>
                </c:pt>
              </c:strCache>
            </c:strRef>
          </c:tx>
          <c:spPr>
            <a:solidFill>
              <a:srgbClr val="E1CA69"/>
            </a:solidFill>
            <a:ln w="25400">
              <a:noFill/>
            </a:ln>
          </c:spPr>
          <c:invertIfNegative val="0"/>
          <c:dLbls>
            <c:dLbl>
              <c:idx val="0"/>
              <c:spPr>
                <a:noFill/>
                <a:ln w="25400">
                  <a:noFill/>
                </a:ln>
              </c:spPr>
              <c:txPr>
                <a:bodyPr/>
                <a:lstStyle/>
                <a:p>
                  <a:pPr>
                    <a:defRPr sz="800" b="0" i="0" u="none" strike="noStrike" baseline="0">
                      <a:solidFill>
                        <a:sysClr val="windowText" lastClr="000000"/>
                      </a:solidFill>
                      <a:latin typeface="Arial" panose="020B0604020202020204" pitchFamily="34" charset="0"/>
                      <a:ea typeface="Calibri"/>
                      <a:cs typeface="Arial" panose="020B0604020202020204" pitchFamily="34" charset="0"/>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5-59C2-404E-8198-D63962C0918D}"/>
                </c:ext>
              </c:extLst>
            </c:dLbl>
            <c:spPr>
              <a:noFill/>
              <a:ln w="25400">
                <a:noFill/>
              </a:ln>
            </c:spPr>
            <c:txPr>
              <a:bodyPr wrap="square" lIns="38100" tIns="19050" rIns="38100" bIns="19050" anchor="ctr">
                <a:spAutoFit/>
              </a:bodyPr>
              <a:lstStyle/>
              <a:p>
                <a:pPr>
                  <a:defRPr sz="800" b="0" i="0" u="none" strike="noStrike" baseline="0">
                    <a:solidFill>
                      <a:sysClr val="windowText" lastClr="000000"/>
                    </a:solidFill>
                    <a:latin typeface="Arial" panose="020B0604020202020204" pitchFamily="34" charset="0"/>
                    <a:ea typeface="Calibri"/>
                    <a:cs typeface="Arial" panose="020B0604020202020204" pitchFamily="34" charset="0"/>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info_ticamība!$B$26:$U$26</c:f>
              <c:strCache>
                <c:ptCount val="20"/>
                <c:pt idx="0">
                  <c:v>08.2003.</c:v>
                </c:pt>
                <c:pt idx="1">
                  <c:v>...</c:v>
                </c:pt>
                <c:pt idx="2">
                  <c:v>08.2005.</c:v>
                </c:pt>
                <c:pt idx="3">
                  <c:v>08.2006.</c:v>
                </c:pt>
                <c:pt idx="4">
                  <c:v>08.2007.</c:v>
                </c:pt>
                <c:pt idx="5">
                  <c:v>08.2008.</c:v>
                </c:pt>
                <c:pt idx="6">
                  <c:v>08.2009.</c:v>
                </c:pt>
                <c:pt idx="7">
                  <c:v>09.2010.</c:v>
                </c:pt>
                <c:pt idx="8">
                  <c:v>08.2011.</c:v>
                </c:pt>
                <c:pt idx="9">
                  <c:v>08.2012.</c:v>
                </c:pt>
                <c:pt idx="10">
                  <c:v>08.2013.</c:v>
                </c:pt>
                <c:pt idx="11">
                  <c:v>08.2014.</c:v>
                </c:pt>
                <c:pt idx="12">
                  <c:v>08.2015.</c:v>
                </c:pt>
                <c:pt idx="13">
                  <c:v>08.2016.</c:v>
                </c:pt>
                <c:pt idx="14">
                  <c:v>08.2017.</c:v>
                </c:pt>
                <c:pt idx="15">
                  <c:v>08.2018.</c:v>
                </c:pt>
                <c:pt idx="16">
                  <c:v>08.2019.</c:v>
                </c:pt>
                <c:pt idx="17">
                  <c:v>12.2020.</c:v>
                </c:pt>
                <c:pt idx="18">
                  <c:v>08.2021.</c:v>
                </c:pt>
                <c:pt idx="19">
                  <c:v>08.2022.</c:v>
                </c:pt>
              </c:strCache>
            </c:strRef>
          </c:cat>
          <c:val>
            <c:numRef>
              <c:f>info_ticamība!$B$29:$U$29</c:f>
              <c:numCache>
                <c:formatCode>General</c:formatCode>
                <c:ptCount val="20"/>
                <c:pt idx="0" formatCode="0">
                  <c:v>30.3</c:v>
                </c:pt>
                <c:pt idx="2" formatCode="0">
                  <c:v>29.1</c:v>
                </c:pt>
                <c:pt idx="3" formatCode="0">
                  <c:v>30.7</c:v>
                </c:pt>
                <c:pt idx="4" formatCode="0">
                  <c:v>23.5</c:v>
                </c:pt>
                <c:pt idx="5" formatCode="0">
                  <c:v>27.2</c:v>
                </c:pt>
                <c:pt idx="6" formatCode="0">
                  <c:v>32.700000000000003</c:v>
                </c:pt>
                <c:pt idx="7" formatCode="0">
                  <c:v>31.7</c:v>
                </c:pt>
                <c:pt idx="8" formatCode="0">
                  <c:v>42.2</c:v>
                </c:pt>
                <c:pt idx="9" formatCode="0">
                  <c:v>35</c:v>
                </c:pt>
                <c:pt idx="10" formatCode="0">
                  <c:v>36.6</c:v>
                </c:pt>
                <c:pt idx="11" formatCode="0">
                  <c:v>33.799999999999997</c:v>
                </c:pt>
                <c:pt idx="12" formatCode="0">
                  <c:v>35.1</c:v>
                </c:pt>
                <c:pt idx="13" formatCode="0">
                  <c:v>35</c:v>
                </c:pt>
                <c:pt idx="14" formatCode="0">
                  <c:v>25.6</c:v>
                </c:pt>
                <c:pt idx="15" formatCode="0">
                  <c:v>30.9</c:v>
                </c:pt>
                <c:pt idx="16" formatCode="0">
                  <c:v>29.5</c:v>
                </c:pt>
                <c:pt idx="17" formatCode="0">
                  <c:v>38.9</c:v>
                </c:pt>
                <c:pt idx="18" formatCode="0">
                  <c:v>36.700000000000003</c:v>
                </c:pt>
                <c:pt idx="19" formatCode="0">
                  <c:v>40.6</c:v>
                </c:pt>
              </c:numCache>
            </c:numRef>
          </c:val>
          <c:extLst>
            <c:ext xmlns:c16="http://schemas.microsoft.com/office/drawing/2014/chart" uri="{C3380CC4-5D6E-409C-BE32-E72D297353CC}">
              <c16:uniqueId val="{0000000D-80E5-4730-B5E7-C4FDE43577C3}"/>
            </c:ext>
          </c:extLst>
        </c:ser>
        <c:ser>
          <c:idx val="3"/>
          <c:order val="4"/>
          <c:tx>
            <c:strRef>
              <c:f>info_ticamība!$A$30</c:f>
              <c:strCache>
                <c:ptCount val="1"/>
                <c:pt idx="0">
                  <c:v>informācija nekad nav objektīva</c:v>
                </c:pt>
              </c:strCache>
            </c:strRef>
          </c:tx>
          <c:spPr>
            <a:solidFill>
              <a:srgbClr val="B99D25"/>
            </a:solidFill>
            <a:ln w="25400">
              <a:noFill/>
            </a:ln>
          </c:spPr>
          <c:invertIfNegative val="0"/>
          <c:dLbls>
            <c:spPr>
              <a:noFill/>
              <a:ln w="25400">
                <a:noFill/>
              </a:ln>
            </c:spPr>
            <c:txPr>
              <a:bodyPr wrap="square" lIns="38100" tIns="19050" rIns="38100" bIns="19050" anchor="ctr">
                <a:spAutoFit/>
              </a:bodyPr>
              <a:lstStyle/>
              <a:p>
                <a:pPr>
                  <a:defRPr sz="800" b="0" i="0" u="none" strike="noStrike" baseline="0">
                    <a:solidFill>
                      <a:srgbClr val="FFFFFF"/>
                    </a:solidFill>
                    <a:latin typeface="Arial" panose="020B0604020202020204" pitchFamily="34" charset="0"/>
                    <a:ea typeface="Calibri"/>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info_ticamība!$B$26:$U$26</c:f>
              <c:strCache>
                <c:ptCount val="20"/>
                <c:pt idx="0">
                  <c:v>08.2003.</c:v>
                </c:pt>
                <c:pt idx="1">
                  <c:v>...</c:v>
                </c:pt>
                <c:pt idx="2">
                  <c:v>08.2005.</c:v>
                </c:pt>
                <c:pt idx="3">
                  <c:v>08.2006.</c:v>
                </c:pt>
                <c:pt idx="4">
                  <c:v>08.2007.</c:v>
                </c:pt>
                <c:pt idx="5">
                  <c:v>08.2008.</c:v>
                </c:pt>
                <c:pt idx="6">
                  <c:v>08.2009.</c:v>
                </c:pt>
                <c:pt idx="7">
                  <c:v>09.2010.</c:v>
                </c:pt>
                <c:pt idx="8">
                  <c:v>08.2011.</c:v>
                </c:pt>
                <c:pt idx="9">
                  <c:v>08.2012.</c:v>
                </c:pt>
                <c:pt idx="10">
                  <c:v>08.2013.</c:v>
                </c:pt>
                <c:pt idx="11">
                  <c:v>08.2014.</c:v>
                </c:pt>
                <c:pt idx="12">
                  <c:v>08.2015.</c:v>
                </c:pt>
                <c:pt idx="13">
                  <c:v>08.2016.</c:v>
                </c:pt>
                <c:pt idx="14">
                  <c:v>08.2017.</c:v>
                </c:pt>
                <c:pt idx="15">
                  <c:v>08.2018.</c:v>
                </c:pt>
                <c:pt idx="16">
                  <c:v>08.2019.</c:v>
                </c:pt>
                <c:pt idx="17">
                  <c:v>12.2020.</c:v>
                </c:pt>
                <c:pt idx="18">
                  <c:v>08.2021.</c:v>
                </c:pt>
                <c:pt idx="19">
                  <c:v>08.2022.</c:v>
                </c:pt>
              </c:strCache>
            </c:strRef>
          </c:cat>
          <c:val>
            <c:numRef>
              <c:f>info_ticamība!$B$30:$U$30</c:f>
              <c:numCache>
                <c:formatCode>General</c:formatCode>
                <c:ptCount val="20"/>
                <c:pt idx="0" formatCode="0">
                  <c:v>7.3</c:v>
                </c:pt>
                <c:pt idx="2" formatCode="0">
                  <c:v>9.5</c:v>
                </c:pt>
                <c:pt idx="3" formatCode="0">
                  <c:v>6.5</c:v>
                </c:pt>
                <c:pt idx="4" formatCode="0">
                  <c:v>4.2</c:v>
                </c:pt>
                <c:pt idx="5" formatCode="0">
                  <c:v>7.9</c:v>
                </c:pt>
                <c:pt idx="6" formatCode="0">
                  <c:v>8.1999999999999993</c:v>
                </c:pt>
                <c:pt idx="7" formatCode="0">
                  <c:v>9.9</c:v>
                </c:pt>
                <c:pt idx="8" formatCode="0">
                  <c:v>8.1</c:v>
                </c:pt>
                <c:pt idx="9" formatCode="0">
                  <c:v>8.6999999999999993</c:v>
                </c:pt>
                <c:pt idx="10" formatCode="0">
                  <c:v>9.1999999999999993</c:v>
                </c:pt>
                <c:pt idx="11" formatCode="0">
                  <c:v>9.8000000000000007</c:v>
                </c:pt>
                <c:pt idx="12" formatCode="0">
                  <c:v>9.5</c:v>
                </c:pt>
                <c:pt idx="13" formatCode="0">
                  <c:v>8.4</c:v>
                </c:pt>
                <c:pt idx="14" formatCode="0">
                  <c:v>6.1</c:v>
                </c:pt>
                <c:pt idx="15" formatCode="0">
                  <c:v>6.4</c:v>
                </c:pt>
                <c:pt idx="16" formatCode="0">
                  <c:v>4.0999999999999996</c:v>
                </c:pt>
                <c:pt idx="17" formatCode="0">
                  <c:v>5.6</c:v>
                </c:pt>
                <c:pt idx="18" formatCode="0">
                  <c:v>9.4</c:v>
                </c:pt>
                <c:pt idx="19" formatCode="0">
                  <c:v>11.8</c:v>
                </c:pt>
              </c:numCache>
            </c:numRef>
          </c:val>
          <c:extLst>
            <c:ext xmlns:c16="http://schemas.microsoft.com/office/drawing/2014/chart" uri="{C3380CC4-5D6E-409C-BE32-E72D297353CC}">
              <c16:uniqueId val="{0000000E-80E5-4730-B5E7-C4FDE43577C3}"/>
            </c:ext>
          </c:extLst>
        </c:ser>
        <c:dLbls>
          <c:showLegendKey val="0"/>
          <c:showVal val="0"/>
          <c:showCatName val="0"/>
          <c:showSerName val="0"/>
          <c:showPercent val="0"/>
          <c:showBubbleSize val="0"/>
        </c:dLbls>
        <c:gapWidth val="30"/>
        <c:overlap val="100"/>
        <c:axId val="150665472"/>
        <c:axId val="148713472"/>
      </c:barChart>
      <c:catAx>
        <c:axId val="150665472"/>
        <c:scaling>
          <c:orientation val="minMax"/>
        </c:scaling>
        <c:delete val="0"/>
        <c:axPos val="b"/>
        <c:numFmt formatCode="General" sourceLinked="1"/>
        <c:majorTickMark val="out"/>
        <c:minorTickMark val="none"/>
        <c:tickLblPos val="nextTo"/>
        <c:spPr>
          <a:ln w="3175">
            <a:solidFill>
              <a:srgbClr val="000000"/>
            </a:solidFill>
            <a:prstDash val="solid"/>
          </a:ln>
        </c:spPr>
        <c:txPr>
          <a:bodyPr rot="-5400000" vert="horz"/>
          <a:lstStyle/>
          <a:p>
            <a:pPr>
              <a:defRPr sz="700" b="0" i="0" u="none" strike="noStrike" baseline="0">
                <a:solidFill>
                  <a:srgbClr val="000000"/>
                </a:solidFill>
                <a:latin typeface="Arial" panose="020B0604020202020204" pitchFamily="34" charset="0"/>
                <a:ea typeface="Arial Narrow"/>
                <a:cs typeface="Arial" panose="020B0604020202020204" pitchFamily="34" charset="0"/>
              </a:defRPr>
            </a:pPr>
            <a:endParaRPr lang="lv-LV"/>
          </a:p>
        </c:txPr>
        <c:crossAx val="148713472"/>
        <c:crossesAt val="0"/>
        <c:auto val="1"/>
        <c:lblAlgn val="ctr"/>
        <c:lblOffset val="100"/>
        <c:tickLblSkip val="1"/>
        <c:tickMarkSkip val="1"/>
        <c:noMultiLvlLbl val="0"/>
      </c:catAx>
      <c:valAx>
        <c:axId val="148713472"/>
        <c:scaling>
          <c:orientation val="minMax"/>
          <c:max val="100"/>
          <c:min val="0"/>
        </c:scaling>
        <c:delete val="0"/>
        <c:axPos val="l"/>
        <c:numFmt formatCode="0" sourceLinked="0"/>
        <c:majorTickMark val="out"/>
        <c:minorTickMark val="none"/>
        <c:tickLblPos val="nextTo"/>
        <c:spPr>
          <a:ln w="3175">
            <a:solidFill>
              <a:srgbClr val="000000"/>
            </a:solidFill>
            <a:prstDash val="solid"/>
          </a:ln>
        </c:spPr>
        <c:txPr>
          <a:bodyPr rot="0" vert="horz"/>
          <a:lstStyle/>
          <a:p>
            <a:pPr>
              <a:defRPr sz="700" b="0" i="0" u="none" strike="noStrike" baseline="0">
                <a:solidFill>
                  <a:srgbClr val="000000"/>
                </a:solidFill>
                <a:latin typeface="Arial" panose="020B0604020202020204" pitchFamily="34" charset="0"/>
                <a:ea typeface="Calibri"/>
                <a:cs typeface="Arial" panose="020B0604020202020204" pitchFamily="34" charset="0"/>
              </a:defRPr>
            </a:pPr>
            <a:endParaRPr lang="lv-LV"/>
          </a:p>
        </c:txPr>
        <c:crossAx val="150665472"/>
        <c:crosses val="autoZero"/>
        <c:crossBetween val="between"/>
      </c:valAx>
      <c:spPr>
        <a:noFill/>
        <a:ln w="25400">
          <a:noFill/>
        </a:ln>
      </c:spPr>
    </c:plotArea>
    <c:legend>
      <c:legendPos val="t"/>
      <c:layout>
        <c:manualLayout>
          <c:xMode val="edge"/>
          <c:yMode val="edge"/>
          <c:x val="3.4088182545543494E-2"/>
          <c:y val="1.8267290625183009E-3"/>
          <c:w val="0.96591181745445653"/>
          <c:h val="5.8816714847763706E-2"/>
        </c:manualLayout>
      </c:layout>
      <c:overlay val="0"/>
      <c:spPr>
        <a:noFill/>
        <a:ln w="25400">
          <a:noFill/>
        </a:ln>
      </c:spPr>
      <c:txPr>
        <a:bodyPr/>
        <a:lstStyle/>
        <a:p>
          <a:pPr>
            <a:defRPr sz="800" b="0" i="0" u="none" strike="noStrike" baseline="0">
              <a:solidFill>
                <a:srgbClr val="000000"/>
              </a:solidFill>
              <a:latin typeface="Arial" panose="020B0604020202020204" pitchFamily="34" charset="0"/>
              <a:ea typeface="Calibri"/>
              <a:cs typeface="Arial" panose="020B0604020202020204" pitchFamily="34" charset="0"/>
            </a:defRPr>
          </a:pPr>
          <a:endParaRPr lang="lv-LV"/>
        </a:p>
      </c:txPr>
    </c:legend>
    <c:plotVisOnly val="1"/>
    <c:dispBlanksAs val="gap"/>
    <c:showDLblsOverMax val="0"/>
  </c:chart>
  <c:spPr>
    <a:noFill/>
    <a:ln w="3175">
      <a:noFill/>
      <a:prstDash val="solid"/>
    </a:ln>
  </c:spPr>
  <c:txPr>
    <a:bodyPr/>
    <a:lstStyle/>
    <a:p>
      <a:pPr>
        <a:defRPr sz="8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4.9921390620463281E-2"/>
          <c:y val="0.36210359966835642"/>
          <c:w val="0.93902614928873451"/>
          <c:h val="0.39946358319746705"/>
        </c:manualLayout>
      </c:layout>
      <c:barChart>
        <c:barDir val="col"/>
        <c:grouping val="clustered"/>
        <c:varyColors val="0"/>
        <c:ser>
          <c:idx val="0"/>
          <c:order val="0"/>
          <c:spPr>
            <a:solidFill>
              <a:srgbClr val="FF9900"/>
            </a:solidFill>
            <a:ln w="25400">
              <a:noFill/>
            </a:ln>
          </c:spPr>
          <c:invertIfNegative val="0"/>
          <c:dPt>
            <c:idx val="0"/>
            <c:invertIfNegative val="0"/>
            <c:bubble3D val="0"/>
            <c:spPr>
              <a:solidFill>
                <a:srgbClr val="539CBD"/>
              </a:solidFill>
              <a:ln w="25400">
                <a:noFill/>
              </a:ln>
            </c:spPr>
            <c:extLst>
              <c:ext xmlns:c16="http://schemas.microsoft.com/office/drawing/2014/chart" uri="{C3380CC4-5D6E-409C-BE32-E72D297353CC}">
                <c16:uniqueId val="{00000000-2A3B-4638-86C6-03207D548B09}"/>
              </c:ext>
            </c:extLst>
          </c:dPt>
          <c:dPt>
            <c:idx val="1"/>
            <c:invertIfNegative val="0"/>
            <c:bubble3D val="0"/>
            <c:extLst>
              <c:ext xmlns:c16="http://schemas.microsoft.com/office/drawing/2014/chart" uri="{C3380CC4-5D6E-409C-BE32-E72D297353CC}">
                <c16:uniqueId val="{00000001-2A3B-4638-86C6-03207D548B09}"/>
              </c:ext>
            </c:extLst>
          </c:dPt>
          <c:dPt>
            <c:idx val="2"/>
            <c:invertIfNegative val="0"/>
            <c:bubble3D val="0"/>
            <c:spPr>
              <a:solidFill>
                <a:srgbClr val="539CBD"/>
              </a:solidFill>
              <a:ln w="25400">
                <a:noFill/>
              </a:ln>
            </c:spPr>
            <c:extLst>
              <c:ext xmlns:c16="http://schemas.microsoft.com/office/drawing/2014/chart" uri="{C3380CC4-5D6E-409C-BE32-E72D297353CC}">
                <c16:uniqueId val="{00000004-99DF-4B97-B045-7C73C3D3F486}"/>
              </c:ext>
            </c:extLst>
          </c:dPt>
          <c:dPt>
            <c:idx val="3"/>
            <c:invertIfNegative val="0"/>
            <c:bubble3D val="0"/>
            <c:spPr>
              <a:solidFill>
                <a:srgbClr val="539CBD"/>
              </a:solidFill>
              <a:ln w="25400">
                <a:noFill/>
              </a:ln>
            </c:spPr>
            <c:extLst>
              <c:ext xmlns:c16="http://schemas.microsoft.com/office/drawing/2014/chart" uri="{C3380CC4-5D6E-409C-BE32-E72D297353CC}">
                <c16:uniqueId val="{00000006-99DF-4B97-B045-7C73C3D3F486}"/>
              </c:ext>
            </c:extLst>
          </c:dPt>
          <c:dPt>
            <c:idx val="4"/>
            <c:invertIfNegative val="0"/>
            <c:bubble3D val="0"/>
            <c:spPr>
              <a:solidFill>
                <a:srgbClr val="539CBD"/>
              </a:solidFill>
              <a:ln w="25400">
                <a:noFill/>
              </a:ln>
            </c:spPr>
            <c:extLst>
              <c:ext xmlns:c16="http://schemas.microsoft.com/office/drawing/2014/chart" uri="{C3380CC4-5D6E-409C-BE32-E72D297353CC}">
                <c16:uniqueId val="{00000008-99DF-4B97-B045-7C73C3D3F486}"/>
              </c:ext>
            </c:extLst>
          </c:dPt>
          <c:dPt>
            <c:idx val="5"/>
            <c:invertIfNegative val="0"/>
            <c:bubble3D val="0"/>
            <c:spPr>
              <a:solidFill>
                <a:srgbClr val="539CBD"/>
              </a:solidFill>
              <a:ln w="25400">
                <a:noFill/>
              </a:ln>
            </c:spPr>
            <c:extLst>
              <c:ext xmlns:c16="http://schemas.microsoft.com/office/drawing/2014/chart" uri="{C3380CC4-5D6E-409C-BE32-E72D297353CC}">
                <c16:uniqueId val="{0000000A-99DF-4B97-B045-7C73C3D3F486}"/>
              </c:ext>
            </c:extLst>
          </c:dPt>
          <c:dPt>
            <c:idx val="6"/>
            <c:invertIfNegative val="0"/>
            <c:bubble3D val="0"/>
            <c:spPr>
              <a:solidFill>
                <a:srgbClr val="539CBD"/>
              </a:solidFill>
              <a:ln w="25400">
                <a:noFill/>
              </a:ln>
            </c:spPr>
            <c:extLst>
              <c:ext xmlns:c16="http://schemas.microsoft.com/office/drawing/2014/chart" uri="{C3380CC4-5D6E-409C-BE32-E72D297353CC}">
                <c16:uniqueId val="{00000002-2A3B-4638-86C6-03207D548B09}"/>
              </c:ext>
            </c:extLst>
          </c:dPt>
          <c:dPt>
            <c:idx val="7"/>
            <c:invertIfNegative val="0"/>
            <c:bubble3D val="0"/>
            <c:spPr>
              <a:solidFill>
                <a:srgbClr val="539CBD"/>
              </a:solidFill>
              <a:ln w="25400">
                <a:noFill/>
              </a:ln>
            </c:spPr>
            <c:extLst>
              <c:ext xmlns:c16="http://schemas.microsoft.com/office/drawing/2014/chart" uri="{C3380CC4-5D6E-409C-BE32-E72D297353CC}">
                <c16:uniqueId val="{0000000E-99DF-4B97-B045-7C73C3D3F486}"/>
              </c:ext>
            </c:extLst>
          </c:dPt>
          <c:dPt>
            <c:idx val="8"/>
            <c:invertIfNegative val="0"/>
            <c:bubble3D val="0"/>
            <c:spPr>
              <a:solidFill>
                <a:srgbClr val="B99D25"/>
              </a:solidFill>
              <a:ln w="25400">
                <a:noFill/>
              </a:ln>
            </c:spPr>
            <c:extLst>
              <c:ext xmlns:c16="http://schemas.microsoft.com/office/drawing/2014/chart" uri="{C3380CC4-5D6E-409C-BE32-E72D297353CC}">
                <c16:uniqueId val="{00000003-2A3B-4638-86C6-03207D548B09}"/>
              </c:ext>
            </c:extLst>
          </c:dPt>
          <c:dPt>
            <c:idx val="9"/>
            <c:invertIfNegative val="0"/>
            <c:bubble3D val="0"/>
            <c:spPr>
              <a:solidFill>
                <a:srgbClr val="B99D25"/>
              </a:solidFill>
              <a:ln w="25400">
                <a:noFill/>
              </a:ln>
            </c:spPr>
            <c:extLst>
              <c:ext xmlns:c16="http://schemas.microsoft.com/office/drawing/2014/chart" uri="{C3380CC4-5D6E-409C-BE32-E72D297353CC}">
                <c16:uniqueId val="{00000004-2A3B-4638-86C6-03207D548B09}"/>
              </c:ext>
            </c:extLst>
          </c:dPt>
          <c:dPt>
            <c:idx val="10"/>
            <c:invertIfNegative val="0"/>
            <c:bubble3D val="0"/>
            <c:spPr>
              <a:solidFill>
                <a:srgbClr val="539CBD"/>
              </a:solidFill>
              <a:ln w="25400">
                <a:noFill/>
              </a:ln>
            </c:spPr>
            <c:extLst>
              <c:ext xmlns:c16="http://schemas.microsoft.com/office/drawing/2014/chart" uri="{C3380CC4-5D6E-409C-BE32-E72D297353CC}">
                <c16:uniqueId val="{00000005-2A3B-4638-86C6-03207D548B09}"/>
              </c:ext>
            </c:extLst>
          </c:dPt>
          <c:dPt>
            <c:idx val="11"/>
            <c:invertIfNegative val="0"/>
            <c:bubble3D val="0"/>
            <c:spPr>
              <a:solidFill>
                <a:srgbClr val="B99D25"/>
              </a:solidFill>
              <a:ln w="25400">
                <a:noFill/>
              </a:ln>
            </c:spPr>
            <c:extLst>
              <c:ext xmlns:c16="http://schemas.microsoft.com/office/drawing/2014/chart" uri="{C3380CC4-5D6E-409C-BE32-E72D297353CC}">
                <c16:uniqueId val="{00000006-2A3B-4638-86C6-03207D548B09}"/>
              </c:ext>
            </c:extLst>
          </c:dPt>
          <c:dPt>
            <c:idx val="12"/>
            <c:invertIfNegative val="0"/>
            <c:bubble3D val="0"/>
            <c:spPr>
              <a:solidFill>
                <a:srgbClr val="B99D25"/>
              </a:solidFill>
              <a:ln w="25400">
                <a:noFill/>
              </a:ln>
            </c:spPr>
            <c:extLst>
              <c:ext xmlns:c16="http://schemas.microsoft.com/office/drawing/2014/chart" uri="{C3380CC4-5D6E-409C-BE32-E72D297353CC}">
                <c16:uniqueId val="{00000007-2A3B-4638-86C6-03207D548B09}"/>
              </c:ext>
            </c:extLst>
          </c:dPt>
          <c:dPt>
            <c:idx val="13"/>
            <c:invertIfNegative val="0"/>
            <c:bubble3D val="0"/>
            <c:spPr>
              <a:solidFill>
                <a:srgbClr val="539CBD"/>
              </a:solidFill>
              <a:ln w="25400">
                <a:noFill/>
              </a:ln>
            </c:spPr>
            <c:extLst>
              <c:ext xmlns:c16="http://schemas.microsoft.com/office/drawing/2014/chart" uri="{C3380CC4-5D6E-409C-BE32-E72D297353CC}">
                <c16:uniqueId val="{00000008-2A3B-4638-86C6-03207D548B09}"/>
              </c:ext>
            </c:extLst>
          </c:dPt>
          <c:dPt>
            <c:idx val="14"/>
            <c:invertIfNegative val="0"/>
            <c:bubble3D val="0"/>
            <c:spPr>
              <a:solidFill>
                <a:srgbClr val="539CBD"/>
              </a:solidFill>
              <a:ln w="25400">
                <a:noFill/>
              </a:ln>
            </c:spPr>
            <c:extLst>
              <c:ext xmlns:c16="http://schemas.microsoft.com/office/drawing/2014/chart" uri="{C3380CC4-5D6E-409C-BE32-E72D297353CC}">
                <c16:uniqueId val="{00000009-2A3B-4638-86C6-03207D548B09}"/>
              </c:ext>
            </c:extLst>
          </c:dPt>
          <c:dPt>
            <c:idx val="15"/>
            <c:invertIfNegative val="0"/>
            <c:bubble3D val="0"/>
            <c:spPr>
              <a:solidFill>
                <a:srgbClr val="539CBD"/>
              </a:solidFill>
              <a:ln w="25400">
                <a:noFill/>
              </a:ln>
            </c:spPr>
            <c:extLst>
              <c:ext xmlns:c16="http://schemas.microsoft.com/office/drawing/2014/chart" uri="{C3380CC4-5D6E-409C-BE32-E72D297353CC}">
                <c16:uniqueId val="{0000000A-2A3B-4638-86C6-03207D548B09}"/>
              </c:ext>
            </c:extLst>
          </c:dPt>
          <c:dPt>
            <c:idx val="16"/>
            <c:invertIfNegative val="0"/>
            <c:bubble3D val="0"/>
            <c:spPr>
              <a:solidFill>
                <a:srgbClr val="539CBD"/>
              </a:solidFill>
              <a:ln w="25400">
                <a:noFill/>
              </a:ln>
            </c:spPr>
            <c:extLst>
              <c:ext xmlns:c16="http://schemas.microsoft.com/office/drawing/2014/chart" uri="{C3380CC4-5D6E-409C-BE32-E72D297353CC}">
                <c16:uniqueId val="{00000020-99DF-4B97-B045-7C73C3D3F486}"/>
              </c:ext>
            </c:extLst>
          </c:dPt>
          <c:dPt>
            <c:idx val="17"/>
            <c:invertIfNegative val="0"/>
            <c:bubble3D val="0"/>
            <c:spPr>
              <a:solidFill>
                <a:srgbClr val="B99D25"/>
              </a:solidFill>
              <a:ln w="25400">
                <a:noFill/>
              </a:ln>
            </c:spPr>
            <c:extLst>
              <c:ext xmlns:c16="http://schemas.microsoft.com/office/drawing/2014/chart" uri="{C3380CC4-5D6E-409C-BE32-E72D297353CC}">
                <c16:uniqueId val="{00000010-6022-48BF-A1F4-3058EBC45932}"/>
              </c:ext>
            </c:extLst>
          </c:dPt>
          <c:dPt>
            <c:idx val="18"/>
            <c:invertIfNegative val="0"/>
            <c:bubble3D val="0"/>
            <c:spPr>
              <a:solidFill>
                <a:srgbClr val="B99D25"/>
              </a:solidFill>
              <a:ln w="25400">
                <a:noFill/>
              </a:ln>
            </c:spPr>
            <c:extLst>
              <c:ext xmlns:c16="http://schemas.microsoft.com/office/drawing/2014/chart" uri="{C3380CC4-5D6E-409C-BE32-E72D297353CC}">
                <c16:uniqueId val="{00000012-24E4-48B3-8976-AA7A9019B206}"/>
              </c:ext>
            </c:extLst>
          </c:dPt>
          <c:dPt>
            <c:idx val="19"/>
            <c:invertIfNegative val="0"/>
            <c:bubble3D val="0"/>
            <c:spPr>
              <a:solidFill>
                <a:srgbClr val="B99D25"/>
              </a:solidFill>
              <a:ln w="25400">
                <a:noFill/>
              </a:ln>
            </c:spPr>
            <c:extLst>
              <c:ext xmlns:c16="http://schemas.microsoft.com/office/drawing/2014/chart" uri="{C3380CC4-5D6E-409C-BE32-E72D297353CC}">
                <c16:uniqueId val="{00000013-9683-4E07-94DC-4CD6916B6BFD}"/>
              </c:ext>
            </c:extLst>
          </c:dPt>
          <c:dLbls>
            <c:dLbl>
              <c:idx val="6"/>
              <c:layout>
                <c:manualLayout>
                  <c:x val="2.0304164070471891E-3"/>
                  <c:y val="6.9844562842817605E-4"/>
                </c:manualLayout>
              </c:layout>
              <c:numFmt formatCode="0.0_ ;[Red]\-0.0\ " sourceLinked="0"/>
              <c:spPr>
                <a:noFill/>
                <a:ln w="25400">
                  <a:noFill/>
                </a:ln>
              </c:spPr>
              <c:txPr>
                <a:bodyPr/>
                <a:lstStyle/>
                <a:p>
                  <a:pPr>
                    <a:defRPr sz="800" b="0" i="0" u="none" strike="noStrike" baseline="0">
                      <a:solidFill>
                        <a:srgbClr val="000000"/>
                      </a:solidFill>
                      <a:latin typeface="Arial" panose="020B0604020202020204" pitchFamily="34" charset="0"/>
                      <a:ea typeface="Calibri"/>
                      <a:cs typeface="Arial" panose="020B0604020202020204" pitchFamily="34" charset="0"/>
                    </a:defRPr>
                  </a:pPr>
                  <a:endParaRPr lang="lv-LV"/>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2A3B-4638-86C6-03207D548B09}"/>
                </c:ext>
              </c:extLst>
            </c:dLbl>
            <c:dLbl>
              <c:idx val="12"/>
              <c:layout>
                <c:manualLayout>
                  <c:x val="1.8393280688661084E-3"/>
                  <c:y val="1.2516433881486599E-2"/>
                </c:manualLayout>
              </c:layout>
              <c:numFmt formatCode="0.0_ ;[Red]\-0.0\ " sourceLinked="0"/>
              <c:spPr>
                <a:noFill/>
                <a:ln w="25400">
                  <a:noFill/>
                </a:ln>
              </c:spPr>
              <c:txPr>
                <a:bodyPr/>
                <a:lstStyle/>
                <a:p>
                  <a:pPr>
                    <a:defRPr sz="800" b="0" i="0" u="none" strike="noStrike" baseline="0">
                      <a:solidFill>
                        <a:srgbClr val="000000"/>
                      </a:solidFill>
                      <a:latin typeface="Arial" panose="020B0604020202020204" pitchFamily="34" charset="0"/>
                      <a:ea typeface="Calibri"/>
                      <a:cs typeface="Arial" panose="020B0604020202020204" pitchFamily="34" charset="0"/>
                    </a:defRPr>
                  </a:pPr>
                  <a:endParaRPr lang="lv-LV"/>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2A3B-4638-86C6-03207D548B09}"/>
                </c:ext>
              </c:extLst>
            </c:dLbl>
            <c:numFmt formatCode="0.0_ ;[Red]\-0.0\ " sourceLinked="0"/>
            <c:spPr>
              <a:noFill/>
              <a:ln w="25400">
                <a:noFill/>
              </a:ln>
            </c:spPr>
            <c:txPr>
              <a:bodyPr wrap="square" lIns="38100" tIns="19050" rIns="38100" bIns="19050" anchor="ctr">
                <a:spAutoFit/>
              </a:bodyPr>
              <a:lstStyle/>
              <a:p>
                <a:pPr>
                  <a:defRPr sz="800" b="0" i="0" u="none" strike="noStrike" baseline="0">
                    <a:solidFill>
                      <a:srgbClr val="000000"/>
                    </a:solidFill>
                    <a:latin typeface="Arial" panose="020B0604020202020204" pitchFamily="34" charset="0"/>
                    <a:ea typeface="Calibri"/>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info_ticamība!$B$37:$U$37</c:f>
              <c:numCache>
                <c:formatCode>General</c:formatCode>
                <c:ptCount val="20"/>
                <c:pt idx="0" formatCode="0.0">
                  <c:v>12.5</c:v>
                </c:pt>
                <c:pt idx="2" formatCode="0.0">
                  <c:v>10.299999999999997</c:v>
                </c:pt>
                <c:pt idx="3" formatCode="0.0">
                  <c:v>10</c:v>
                </c:pt>
                <c:pt idx="4" formatCode="0.0">
                  <c:v>20.3</c:v>
                </c:pt>
                <c:pt idx="5" formatCode="0.0">
                  <c:v>8.8999999999999986</c:v>
                </c:pt>
                <c:pt idx="6" formatCode="0.0">
                  <c:v>4.6000000000000014</c:v>
                </c:pt>
                <c:pt idx="7" formatCode="0.0">
                  <c:v>4</c:v>
                </c:pt>
                <c:pt idx="8" formatCode="0.0">
                  <c:v>-9.1999999999999957</c:v>
                </c:pt>
                <c:pt idx="9" formatCode="0.0">
                  <c:v>-0.5</c:v>
                </c:pt>
                <c:pt idx="10" formatCode="0.0">
                  <c:v>0.10000000000000142</c:v>
                </c:pt>
                <c:pt idx="11" formatCode="0.0">
                  <c:v>-1.4999999999999929</c:v>
                </c:pt>
                <c:pt idx="12" formatCode="0.0">
                  <c:v>-0.20000000000000284</c:v>
                </c:pt>
                <c:pt idx="13" formatCode="0.0">
                  <c:v>2.4000000000000057</c:v>
                </c:pt>
                <c:pt idx="14" formatCode="0.0">
                  <c:v>24.6</c:v>
                </c:pt>
                <c:pt idx="15" formatCode="0.0">
                  <c:v>12.300000000000004</c:v>
                </c:pt>
                <c:pt idx="16" formatCode="0.0">
                  <c:v>20.9</c:v>
                </c:pt>
                <c:pt idx="17" formatCode="0.0">
                  <c:v>-0.39999999999999858</c:v>
                </c:pt>
                <c:pt idx="18" formatCode="0.0">
                  <c:v>-3.3000000000000043</c:v>
                </c:pt>
                <c:pt idx="19" formatCode="0.0">
                  <c:v>-14.600000000000009</c:v>
                </c:pt>
              </c:numCache>
            </c:numRef>
          </c:val>
          <c:extLst>
            <c:ext xmlns:c16="http://schemas.microsoft.com/office/drawing/2014/chart" uri="{C3380CC4-5D6E-409C-BE32-E72D297353CC}">
              <c16:uniqueId val="{0000000B-2A3B-4638-86C6-03207D548B09}"/>
            </c:ext>
          </c:extLst>
        </c:ser>
        <c:dLbls>
          <c:showLegendKey val="0"/>
          <c:showVal val="0"/>
          <c:showCatName val="0"/>
          <c:showSerName val="0"/>
          <c:showPercent val="0"/>
          <c:showBubbleSize val="0"/>
        </c:dLbls>
        <c:gapWidth val="30"/>
        <c:axId val="148785408"/>
        <c:axId val="148791296"/>
      </c:barChart>
      <c:catAx>
        <c:axId val="148785408"/>
        <c:scaling>
          <c:orientation val="minMax"/>
        </c:scaling>
        <c:delete val="1"/>
        <c:axPos val="b"/>
        <c:majorTickMark val="out"/>
        <c:minorTickMark val="none"/>
        <c:tickLblPos val="nextTo"/>
        <c:crossAx val="148791296"/>
        <c:crosses val="autoZero"/>
        <c:auto val="1"/>
        <c:lblAlgn val="ctr"/>
        <c:lblOffset val="100"/>
        <c:noMultiLvlLbl val="0"/>
      </c:catAx>
      <c:valAx>
        <c:axId val="148791296"/>
        <c:scaling>
          <c:orientation val="minMax"/>
        </c:scaling>
        <c:delete val="1"/>
        <c:axPos val="l"/>
        <c:numFmt formatCode="0.0" sourceLinked="1"/>
        <c:majorTickMark val="out"/>
        <c:minorTickMark val="none"/>
        <c:tickLblPos val="nextTo"/>
        <c:crossAx val="148785408"/>
        <c:crosses val="autoZero"/>
        <c:crossBetween val="between"/>
      </c:valAx>
      <c:spPr>
        <a:noFill/>
        <a:ln w="25400">
          <a:noFill/>
        </a:ln>
      </c:spPr>
    </c:plotArea>
    <c:plotVisOnly val="1"/>
    <c:dispBlanksAs val="gap"/>
    <c:showDLblsOverMax val="0"/>
  </c:chart>
  <c:spPr>
    <a:noFill/>
    <a:ln w="9525">
      <a:noFill/>
    </a:ln>
  </c:spPr>
  <c:txPr>
    <a:bodyPr/>
    <a:lstStyle/>
    <a:p>
      <a:pPr>
        <a:defRPr sz="375"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cdr:x>
      <cdr:y>0.92753</cdr:y>
    </cdr:from>
    <cdr:to>
      <cdr:x>0</cdr:x>
      <cdr:y>0.92825</cdr:y>
    </cdr:to>
    <cdr:sp macro="" textlink="">
      <cdr:nvSpPr>
        <cdr:cNvPr id="310273" name="Text Box 1"/>
        <cdr:cNvSpPr txBox="1">
          <a:spLocks xmlns:a="http://schemas.openxmlformats.org/drawingml/2006/main" noChangeArrowheads="1"/>
        </cdr:cNvSpPr>
      </cdr:nvSpPr>
      <cdr:spPr bwMode="auto">
        <a:xfrm xmlns:a="http://schemas.openxmlformats.org/drawingml/2006/main">
          <a:off x="0" y="2222193"/>
          <a:ext cx="2548254" cy="200966"/>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cdr:spPr>
      <cdr:txBody>
        <a:bodyPr xmlns:a="http://schemas.openxmlformats.org/drawingml/2006/main" vertOverflow="clip" wrap="square" lIns="27432" tIns="22860" rIns="0" bIns="22860" anchor="ctr" upright="1"/>
        <a:lstStyle xmlns:a="http://schemas.openxmlformats.org/drawingml/2006/main"/>
        <a:p xmlns:a="http://schemas.openxmlformats.org/drawingml/2006/main">
          <a:pPr algn="l" rtl="0">
            <a:defRPr sz="1000"/>
          </a:pPr>
          <a:r>
            <a:rPr lang="en-US" sz="800" b="0" i="1" u="none" strike="noStrike" baseline="0">
              <a:solidFill>
                <a:srgbClr val="000000"/>
              </a:solidFill>
              <a:latin typeface="Arial"/>
              <a:cs typeface="Arial"/>
            </a:rPr>
            <a:t>Bāze: visi respondenti, n</a:t>
          </a:r>
          <a:r>
            <a:rPr lang="lv-LV" sz="800" b="0" i="1" u="none" strike="noStrike" baseline="0">
              <a:solidFill>
                <a:srgbClr val="000000"/>
              </a:solidFill>
              <a:latin typeface="Arial"/>
              <a:cs typeface="Arial"/>
            </a:rPr>
            <a:t>=1015</a:t>
          </a:r>
          <a:endParaRPr lang="en-US" sz="800" b="0" i="1" u="none" strike="noStrike" baseline="0">
            <a:solidFill>
              <a:srgbClr val="000000"/>
            </a:solidFill>
            <a:latin typeface="Arial"/>
            <a:cs typeface="Arial"/>
          </a:endParaRPr>
        </a:p>
      </cdr:txBody>
    </cdr:sp>
  </cdr:relSizeAnchor>
  <cdr:relSizeAnchor xmlns:cdr="http://schemas.openxmlformats.org/drawingml/2006/chartDrawing">
    <cdr:from>
      <cdr:x>0</cdr:x>
      <cdr:y>0.92843</cdr:y>
    </cdr:from>
    <cdr:to>
      <cdr:x>0</cdr:x>
      <cdr:y>0.92915</cdr:y>
    </cdr:to>
    <cdr:sp macro="" textlink="">
      <cdr:nvSpPr>
        <cdr:cNvPr id="3" name="Text Box 1"/>
        <cdr:cNvSpPr txBox="1">
          <a:spLocks xmlns:a="http://schemas.openxmlformats.org/drawingml/2006/main" noChangeArrowheads="1"/>
        </cdr:cNvSpPr>
      </cdr:nvSpPr>
      <cdr:spPr bwMode="auto">
        <a:xfrm xmlns:a="http://schemas.openxmlformats.org/drawingml/2006/main">
          <a:off x="0" y="2552700"/>
          <a:ext cx="2567065" cy="220980"/>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cdr:spPr>
      <cdr:txBody>
        <a:bodyPr xmlns:a="http://schemas.openxmlformats.org/drawingml/2006/main" wrap="square" lIns="27432" tIns="22860" rIns="0"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en-US" sz="1000" b="0" i="1" u="none" strike="noStrike" baseline="0">
              <a:solidFill>
                <a:srgbClr val="000000"/>
              </a:solidFill>
              <a:latin typeface="Arial"/>
              <a:cs typeface="Arial"/>
            </a:rPr>
            <a:t>Bāze: visi respondenti, n</a:t>
          </a:r>
          <a:r>
            <a:rPr lang="lv-LV" sz="1000" b="0" i="1" u="none" strike="noStrike" baseline="0">
              <a:solidFill>
                <a:srgbClr val="000000"/>
              </a:solidFill>
              <a:latin typeface="Arial"/>
              <a:cs typeface="Arial"/>
            </a:rPr>
            <a:t>=1010</a:t>
          </a:r>
          <a:endParaRPr lang="en-US" sz="1000" b="0" i="1" u="none" strike="noStrike" baseline="0">
            <a:solidFill>
              <a:srgbClr val="000000"/>
            </a:solidFill>
            <a:latin typeface="Arial"/>
            <a:cs typeface="Arial"/>
          </a:endParaRPr>
        </a:p>
      </cdr:txBody>
    </cdr:sp>
  </cdr:relSizeAnchor>
  <cdr:relSizeAnchor xmlns:cdr="http://schemas.openxmlformats.org/drawingml/2006/chartDrawing">
    <cdr:from>
      <cdr:x>0</cdr:x>
      <cdr:y>0.91981</cdr:y>
    </cdr:from>
    <cdr:to>
      <cdr:x>0.42351</cdr:x>
      <cdr:y>1</cdr:y>
    </cdr:to>
    <cdr:sp macro="" textlink="">
      <cdr:nvSpPr>
        <cdr:cNvPr id="6" name="Text Box 1"/>
        <cdr:cNvSpPr txBox="1">
          <a:spLocks xmlns:a="http://schemas.openxmlformats.org/drawingml/2006/main" noChangeArrowheads="1"/>
        </cdr:cNvSpPr>
      </cdr:nvSpPr>
      <cdr:spPr bwMode="auto">
        <a:xfrm xmlns:a="http://schemas.openxmlformats.org/drawingml/2006/main">
          <a:off x="0" y="2550468"/>
          <a:ext cx="2769999" cy="222366"/>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cdr:spPr>
      <cdr:txBody>
        <a:bodyPr xmlns:a="http://schemas.openxmlformats.org/drawingml/2006/main" wrap="square" lIns="27432" tIns="0" rIns="0" bIns="22860" anchor="b"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en-US" sz="900" b="0" i="1" u="none" strike="noStrike" baseline="0" dirty="0">
              <a:solidFill>
                <a:srgbClr val="000000"/>
              </a:solidFill>
              <a:latin typeface="Arial"/>
              <a:cs typeface="Arial"/>
            </a:rPr>
            <a:t>Bāze</a:t>
          </a:r>
          <a:r>
            <a:rPr lang="lv-LV" sz="900" b="0" i="1" u="none" strike="noStrike" baseline="0" dirty="0">
              <a:solidFill>
                <a:srgbClr val="000000"/>
              </a:solidFill>
              <a:latin typeface="Arial"/>
              <a:cs typeface="Arial"/>
            </a:rPr>
            <a:t>:</a:t>
          </a:r>
          <a:r>
            <a:rPr lang="en-US" sz="900" b="0" i="1" u="none" strike="noStrike" baseline="0" dirty="0">
              <a:solidFill>
                <a:srgbClr val="000000"/>
              </a:solidFill>
              <a:latin typeface="Arial"/>
              <a:cs typeface="Arial"/>
            </a:rPr>
            <a:t> </a:t>
          </a:r>
          <a:r>
            <a:rPr lang="lv-LV" sz="900" b="0" i="1" u="none" strike="noStrike" baseline="0" dirty="0">
              <a:solidFill>
                <a:srgbClr val="000000"/>
              </a:solidFill>
              <a:latin typeface="Arial"/>
              <a:cs typeface="Arial"/>
            </a:rPr>
            <a:t>visi respondenti, n=1019</a:t>
          </a:r>
          <a:endParaRPr lang="en-US" sz="900" b="0" i="1" u="none" strike="noStrike" baseline="0" dirty="0">
            <a:solidFill>
              <a:srgbClr val="000000"/>
            </a:solidFill>
            <a:latin typeface="Arial"/>
            <a:cs typeface="Arial"/>
          </a:endParaRPr>
        </a:p>
      </cdr:txBody>
    </cdr:sp>
  </cdr:relSizeAnchor>
  <cdr:relSizeAnchor xmlns:cdr="http://schemas.openxmlformats.org/drawingml/2006/chartDrawing">
    <cdr:from>
      <cdr:x>0.21053</cdr:x>
      <cdr:y>0.04167</cdr:y>
    </cdr:from>
    <cdr:to>
      <cdr:x>0.26425</cdr:x>
      <cdr:y>0.79739</cdr:y>
    </cdr:to>
    <cdr:sp macro="" textlink="">
      <cdr:nvSpPr>
        <cdr:cNvPr id="7" name="Left Brace 6"/>
        <cdr:cNvSpPr/>
      </cdr:nvSpPr>
      <cdr:spPr>
        <a:xfrm xmlns:a="http://schemas.openxmlformats.org/drawingml/2006/main">
          <a:off x="1728192" y="144016"/>
          <a:ext cx="440982" cy="2612058"/>
        </a:xfrm>
        <a:prstGeom xmlns:a="http://schemas.openxmlformats.org/drawingml/2006/main" prst="leftBrace">
          <a:avLst>
            <a:gd name="adj1" fmla="val 34333"/>
            <a:gd name="adj2" fmla="val 50000"/>
          </a:avLst>
        </a:prstGeom>
        <a:ln xmlns:a="http://schemas.openxmlformats.org/drawingml/2006/main">
          <a:solidFill>
            <a:srgbClr val="7673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endParaRPr lang="lv-LV"/>
        </a:p>
      </cdr:txBody>
    </cdr:sp>
  </cdr:relSizeAnchor>
  <cdr:relSizeAnchor xmlns:cdr="http://schemas.openxmlformats.org/drawingml/2006/chartDrawing">
    <cdr:from>
      <cdr:x>0.78472</cdr:x>
      <cdr:y>0.35417</cdr:y>
    </cdr:from>
    <cdr:to>
      <cdr:x>0.83844</cdr:x>
      <cdr:y>0.95833</cdr:y>
    </cdr:to>
    <cdr:sp macro="" textlink="">
      <cdr:nvSpPr>
        <cdr:cNvPr id="8" name="Left Brace 7"/>
        <cdr:cNvSpPr/>
      </cdr:nvSpPr>
      <cdr:spPr>
        <a:xfrm xmlns:a="http://schemas.openxmlformats.org/drawingml/2006/main" rot="10800000">
          <a:off x="6441695" y="1224134"/>
          <a:ext cx="440983" cy="2088233"/>
        </a:xfrm>
        <a:prstGeom xmlns:a="http://schemas.openxmlformats.org/drawingml/2006/main" prst="leftBrace">
          <a:avLst>
            <a:gd name="adj1" fmla="val 34333"/>
            <a:gd name="adj2" fmla="val 50000"/>
          </a:avLst>
        </a:prstGeom>
        <a:ln xmlns:a="http://schemas.openxmlformats.org/drawingml/2006/main">
          <a:solidFill>
            <a:srgbClr val="CA6008"/>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endParaRPr lang="lv-LV"/>
        </a:p>
      </cdr:txBody>
    </cdr:sp>
  </cdr:relSizeAnchor>
  <cdr:relSizeAnchor xmlns:cdr="http://schemas.openxmlformats.org/drawingml/2006/chartDrawing">
    <cdr:from>
      <cdr:x>0.03509</cdr:x>
      <cdr:y>0.33333</cdr:y>
    </cdr:from>
    <cdr:to>
      <cdr:x>0.25528</cdr:x>
      <cdr:y>0.53327</cdr:y>
    </cdr:to>
    <cdr:sp macro="" textlink="">
      <cdr:nvSpPr>
        <cdr:cNvPr id="9" name="TextBox 3"/>
        <cdr:cNvSpPr txBox="1"/>
      </cdr:nvSpPr>
      <cdr:spPr>
        <a:xfrm xmlns:a="http://schemas.openxmlformats.org/drawingml/2006/main">
          <a:off x="288032" y="1152128"/>
          <a:ext cx="1807520" cy="691069"/>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lang="lv-LV" sz="1600" b="1" dirty="0">
              <a:solidFill>
                <a:srgbClr val="767300"/>
              </a:solidFill>
              <a:latin typeface="Arial" panose="020B0604020202020204" pitchFamily="34" charset="0"/>
              <a:cs typeface="Arial" panose="020B0604020202020204" pitchFamily="34" charset="0"/>
            </a:rPr>
            <a:t>Piekrīt</a:t>
          </a:r>
        </a:p>
        <a:p xmlns:a="http://schemas.openxmlformats.org/drawingml/2006/main">
          <a:pPr algn="ctr"/>
          <a:r>
            <a:rPr lang="lv-LV" sz="1600" b="1" dirty="0">
              <a:solidFill>
                <a:srgbClr val="767300"/>
              </a:solidFill>
              <a:latin typeface="Arial" panose="020B0604020202020204" pitchFamily="34" charset="0"/>
              <a:cs typeface="Arial" panose="020B0604020202020204" pitchFamily="34" charset="0"/>
            </a:rPr>
            <a:t>61%</a:t>
          </a:r>
        </a:p>
        <a:p xmlns:a="http://schemas.openxmlformats.org/drawingml/2006/main">
          <a:pPr algn="ctr"/>
          <a:endParaRPr lang="en-US" sz="1600" b="1" dirty="0">
            <a:solidFill>
              <a:srgbClr val="767300"/>
            </a:solidFill>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0.82037</cdr:x>
      <cdr:y>0.5625</cdr:y>
    </cdr:from>
    <cdr:to>
      <cdr:x>1</cdr:x>
      <cdr:y>0.76243</cdr:y>
    </cdr:to>
    <cdr:sp macro="" textlink="">
      <cdr:nvSpPr>
        <cdr:cNvPr id="10" name="TextBox 3"/>
        <cdr:cNvSpPr txBox="1"/>
      </cdr:nvSpPr>
      <cdr:spPr>
        <a:xfrm xmlns:a="http://schemas.openxmlformats.org/drawingml/2006/main">
          <a:off x="6734345" y="1944216"/>
          <a:ext cx="1474567" cy="691034"/>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lang="lv-LV" sz="1600" b="1" dirty="0">
              <a:solidFill>
                <a:srgbClr val="CA6008"/>
              </a:solidFill>
              <a:latin typeface="Arial" panose="020B0604020202020204" pitchFamily="34" charset="0"/>
              <a:cs typeface="Arial" panose="020B0604020202020204" pitchFamily="34" charset="0"/>
            </a:rPr>
            <a:t>Nepiekrīt</a:t>
          </a:r>
        </a:p>
        <a:p xmlns:a="http://schemas.openxmlformats.org/drawingml/2006/main">
          <a:pPr algn="ctr"/>
          <a:r>
            <a:rPr lang="lv-LV" sz="1600" b="1" dirty="0">
              <a:solidFill>
                <a:srgbClr val="CA6008"/>
              </a:solidFill>
              <a:latin typeface="Arial" panose="020B0604020202020204" pitchFamily="34" charset="0"/>
              <a:cs typeface="Arial" panose="020B0604020202020204" pitchFamily="34" charset="0"/>
            </a:rPr>
            <a:t>35%</a:t>
          </a:r>
        </a:p>
        <a:p xmlns:a="http://schemas.openxmlformats.org/drawingml/2006/main">
          <a:pPr algn="ctr"/>
          <a:endParaRPr lang="en-US" sz="1600" b="1" dirty="0">
            <a:solidFill>
              <a:srgbClr val="CA6008"/>
            </a:solidFill>
            <a:latin typeface="Arial" panose="020B0604020202020204" pitchFamily="34" charset="0"/>
            <a:cs typeface="Arial" panose="020B0604020202020204" pitchFamily="34" charset="0"/>
          </a:endParaRPr>
        </a:p>
      </cdr:txBody>
    </cdr:sp>
  </cdr:relSizeAnchor>
</c:userShapes>
</file>

<file path=ppt/drawings/drawing10.xml><?xml version="1.0" encoding="utf-8"?>
<c:userShapes xmlns:c="http://schemas.openxmlformats.org/drawingml/2006/chart">
  <cdr:relSizeAnchor xmlns:cdr="http://schemas.openxmlformats.org/drawingml/2006/chartDrawing">
    <cdr:from>
      <cdr:x>0.00074</cdr:x>
      <cdr:y>0.90018</cdr:y>
    </cdr:from>
    <cdr:to>
      <cdr:x>0.00074</cdr:x>
      <cdr:y>0.90089</cdr:y>
    </cdr:to>
    <cdr:sp macro="" textlink="">
      <cdr:nvSpPr>
        <cdr:cNvPr id="765953" name="Text Box 1"/>
        <cdr:cNvSpPr txBox="1">
          <a:spLocks xmlns:a="http://schemas.openxmlformats.org/drawingml/2006/main" noChangeArrowheads="1"/>
        </cdr:cNvSpPr>
      </cdr:nvSpPr>
      <cdr:spPr bwMode="auto">
        <a:xfrm xmlns:a="http://schemas.openxmlformats.org/drawingml/2006/main">
          <a:off x="47802" y="1520978"/>
          <a:ext cx="2397482" cy="183168"/>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cdr:spPr>
      <cdr:txBody>
        <a:bodyPr xmlns:a="http://schemas.openxmlformats.org/drawingml/2006/main" vertOverflow="clip" wrap="square" lIns="27432" tIns="0" rIns="0" bIns="22860" anchor="b" upright="1"/>
        <a:lstStyle xmlns:a="http://schemas.openxmlformats.org/drawingml/2006/main"/>
        <a:p xmlns:a="http://schemas.openxmlformats.org/drawingml/2006/main">
          <a:pPr algn="l" rtl="0">
            <a:defRPr sz="1000"/>
          </a:pPr>
          <a:r>
            <a:rPr lang="en-US" sz="800" b="0" i="1" u="none" strike="noStrike" baseline="0">
              <a:solidFill>
                <a:srgbClr val="000000"/>
              </a:solidFill>
              <a:latin typeface="Arial"/>
              <a:cs typeface="Arial"/>
            </a:rPr>
            <a:t>Bāzes: visi respondenti</a:t>
          </a:r>
        </a:p>
      </cdr:txBody>
    </cdr:sp>
  </cdr:relSizeAnchor>
  <cdr:relSizeAnchor xmlns:cdr="http://schemas.openxmlformats.org/drawingml/2006/chartDrawing">
    <cdr:from>
      <cdr:x>0</cdr:x>
      <cdr:y>0.96483</cdr:y>
    </cdr:from>
    <cdr:to>
      <cdr:x>0.61593</cdr:x>
      <cdr:y>1</cdr:y>
    </cdr:to>
    <cdr:sp macro="" textlink="">
      <cdr:nvSpPr>
        <cdr:cNvPr id="3" name="Text Box 1"/>
        <cdr:cNvSpPr txBox="1">
          <a:spLocks xmlns:a="http://schemas.openxmlformats.org/drawingml/2006/main" noChangeArrowheads="1"/>
        </cdr:cNvSpPr>
      </cdr:nvSpPr>
      <cdr:spPr bwMode="auto">
        <a:xfrm xmlns:a="http://schemas.openxmlformats.org/drawingml/2006/main">
          <a:off x="0" y="5463886"/>
          <a:ext cx="4632614" cy="199160"/>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cdr:spPr>
      <cdr:txBody>
        <a:bodyPr xmlns:a="http://schemas.openxmlformats.org/drawingml/2006/main" wrap="square" lIns="27432" tIns="0" rIns="0" bIns="22860" anchor="b"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en-US" sz="700" b="0" i="1" u="none" strike="noStrike" baseline="0" dirty="0">
              <a:solidFill>
                <a:srgbClr val="000000"/>
              </a:solidFill>
              <a:latin typeface="Arial"/>
              <a:cs typeface="Arial"/>
            </a:rPr>
            <a:t>Bāze</a:t>
          </a:r>
          <a:r>
            <a:rPr lang="lv-LV" sz="700" b="0" i="1" u="none" strike="noStrike" baseline="0" dirty="0">
              <a:solidFill>
                <a:srgbClr val="000000"/>
              </a:solidFill>
              <a:latin typeface="Arial"/>
              <a:cs typeface="Arial"/>
            </a:rPr>
            <a:t>s</a:t>
          </a:r>
          <a:r>
            <a:rPr lang="en-US" sz="700" b="0" i="1" u="none" strike="noStrike" baseline="0" dirty="0">
              <a:solidFill>
                <a:srgbClr val="000000"/>
              </a:solidFill>
              <a:latin typeface="Arial"/>
              <a:cs typeface="Arial"/>
            </a:rPr>
            <a:t>: </a:t>
          </a:r>
          <a:r>
            <a:rPr lang="lv-LV" sz="700" b="0" i="1" u="none" strike="noStrike" baseline="0" dirty="0">
              <a:solidFill>
                <a:srgbClr val="000000"/>
              </a:solidFill>
              <a:latin typeface="Arial"/>
              <a:cs typeface="Arial"/>
            </a:rPr>
            <a:t>visi respondenti</a:t>
          </a:r>
          <a:endParaRPr lang="en-US" sz="700" b="0" i="1" u="none" strike="noStrike" baseline="0" dirty="0">
            <a:solidFill>
              <a:srgbClr val="000000"/>
            </a:solidFill>
            <a:latin typeface="Arial"/>
            <a:cs typeface="Arial"/>
          </a:endParaRPr>
        </a:p>
      </cdr:txBody>
    </cdr:sp>
  </cdr:relSizeAnchor>
</c:userShapes>
</file>

<file path=ppt/drawings/drawing11.xml><?xml version="1.0" encoding="utf-8"?>
<c:userShapes xmlns:c="http://schemas.openxmlformats.org/drawingml/2006/chart">
  <cdr:relSizeAnchor xmlns:cdr="http://schemas.openxmlformats.org/drawingml/2006/chartDrawing">
    <cdr:from>
      <cdr:x>0</cdr:x>
      <cdr:y>0.95732</cdr:y>
    </cdr:from>
    <cdr:to>
      <cdr:x>0</cdr:x>
      <cdr:y>0.95756</cdr:y>
    </cdr:to>
    <cdr:sp macro="" textlink="">
      <cdr:nvSpPr>
        <cdr:cNvPr id="292865" name="Text Box 1"/>
        <cdr:cNvSpPr txBox="1">
          <a:spLocks xmlns:a="http://schemas.openxmlformats.org/drawingml/2006/main" noChangeArrowheads="1"/>
        </cdr:cNvSpPr>
      </cdr:nvSpPr>
      <cdr:spPr bwMode="auto">
        <a:xfrm xmlns:a="http://schemas.openxmlformats.org/drawingml/2006/main">
          <a:off x="0" y="4014502"/>
          <a:ext cx="2207216" cy="199358"/>
        </a:xfrm>
        <a:prstGeom xmlns:a="http://schemas.openxmlformats.org/drawingml/2006/main" prst="rect">
          <a:avLst/>
        </a:prstGeom>
        <a:noFill xmlns:a="http://schemas.openxmlformats.org/drawingml/2006/main"/>
        <a:ln xmlns:a="http://schemas.openxmlformats.org/drawingml/2006/main">
          <a:noFill/>
        </a:ln>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l" rtl="0">
            <a:defRPr sz="1000"/>
          </a:pPr>
          <a:r>
            <a:rPr lang="en-US" sz="1000" b="0" i="1" u="none" strike="noStrike" baseline="0">
              <a:solidFill>
                <a:srgbClr val="000000"/>
              </a:solidFill>
              <a:latin typeface="Arial"/>
              <a:cs typeface="Arial"/>
            </a:rPr>
            <a:t>Bāze: visi respondenti, n=</a:t>
          </a:r>
          <a:r>
            <a:rPr lang="lv-LV" sz="1000" b="0" i="1" u="none" strike="noStrike" baseline="0">
              <a:solidFill>
                <a:srgbClr val="000000"/>
              </a:solidFill>
              <a:latin typeface="Arial"/>
              <a:cs typeface="Arial"/>
            </a:rPr>
            <a:t>1010</a:t>
          </a:r>
          <a:endParaRPr lang="en-US" sz="1000" b="0" i="1" u="none" strike="noStrike" baseline="0">
            <a:solidFill>
              <a:srgbClr val="000000"/>
            </a:solidFill>
            <a:latin typeface="Arial"/>
            <a:cs typeface="Arial"/>
          </a:endParaRPr>
        </a:p>
      </cdr:txBody>
    </cdr:sp>
  </cdr:relSizeAnchor>
  <cdr:relSizeAnchor xmlns:cdr="http://schemas.openxmlformats.org/drawingml/2006/chartDrawing">
    <cdr:from>
      <cdr:x>0.00074</cdr:x>
      <cdr:y>0.90018</cdr:y>
    </cdr:from>
    <cdr:to>
      <cdr:x>0.00074</cdr:x>
      <cdr:y>0.90089</cdr:y>
    </cdr:to>
    <cdr:sp macro="" textlink="">
      <cdr:nvSpPr>
        <cdr:cNvPr id="765953" name="Text Box 1"/>
        <cdr:cNvSpPr txBox="1">
          <a:spLocks xmlns:a="http://schemas.openxmlformats.org/drawingml/2006/main" noChangeArrowheads="1"/>
        </cdr:cNvSpPr>
      </cdr:nvSpPr>
      <cdr:spPr bwMode="auto">
        <a:xfrm xmlns:a="http://schemas.openxmlformats.org/drawingml/2006/main">
          <a:off x="47802" y="1520978"/>
          <a:ext cx="2397482" cy="183168"/>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cdr:spPr>
      <cdr:txBody>
        <a:bodyPr xmlns:a="http://schemas.openxmlformats.org/drawingml/2006/main" vertOverflow="clip" wrap="square" lIns="27432" tIns="0" rIns="0" bIns="22860" anchor="b" upright="1"/>
        <a:lstStyle xmlns:a="http://schemas.openxmlformats.org/drawingml/2006/main"/>
        <a:p xmlns:a="http://schemas.openxmlformats.org/drawingml/2006/main">
          <a:pPr algn="l" rtl="0">
            <a:defRPr sz="1000"/>
          </a:pPr>
          <a:r>
            <a:rPr lang="en-US" sz="800" b="0" i="1" u="none" strike="noStrike" baseline="0">
              <a:solidFill>
                <a:srgbClr val="000000"/>
              </a:solidFill>
              <a:latin typeface="Arial"/>
              <a:cs typeface="Arial"/>
            </a:rPr>
            <a:t>Bāzes: visi respondenti</a:t>
          </a:r>
        </a:p>
      </cdr:txBody>
    </cdr:sp>
  </cdr:relSizeAnchor>
  <cdr:relSizeAnchor xmlns:cdr="http://schemas.openxmlformats.org/drawingml/2006/chartDrawing">
    <cdr:from>
      <cdr:x>0</cdr:x>
      <cdr:y>0.94219</cdr:y>
    </cdr:from>
    <cdr:to>
      <cdr:x>0.36382</cdr:x>
      <cdr:y>1</cdr:y>
    </cdr:to>
    <cdr:sp macro="" textlink="">
      <cdr:nvSpPr>
        <cdr:cNvPr id="3" name="Text Box 1"/>
        <cdr:cNvSpPr txBox="1">
          <a:spLocks xmlns:a="http://schemas.openxmlformats.org/drawingml/2006/main" noChangeArrowheads="1"/>
        </cdr:cNvSpPr>
      </cdr:nvSpPr>
      <cdr:spPr bwMode="auto">
        <a:xfrm xmlns:a="http://schemas.openxmlformats.org/drawingml/2006/main">
          <a:off x="0" y="4201584"/>
          <a:ext cx="2731947" cy="257797"/>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cdr:spPr>
      <cdr:txBody>
        <a:bodyPr xmlns:a="http://schemas.openxmlformats.org/drawingml/2006/main" wrap="square" lIns="27432" tIns="0" rIns="0" bIns="22860" anchor="b"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en-US" sz="800" b="0" i="1" u="none" strike="noStrike" baseline="0" dirty="0">
              <a:solidFill>
                <a:srgbClr val="000000"/>
              </a:solidFill>
              <a:latin typeface="Arial"/>
              <a:cs typeface="Arial"/>
            </a:rPr>
            <a:t>Bāze: </a:t>
          </a:r>
          <a:r>
            <a:rPr lang="lv-LV" sz="800" b="0" i="1" u="none" strike="noStrike" baseline="0" dirty="0">
              <a:solidFill>
                <a:srgbClr val="000000"/>
              </a:solidFill>
              <a:latin typeface="Arial"/>
              <a:cs typeface="Arial"/>
            </a:rPr>
            <a:t>visi respondenti, n=1019</a:t>
          </a:r>
          <a:endParaRPr lang="en-US" sz="800" b="0" i="1" u="none" strike="noStrike" baseline="0" dirty="0">
            <a:solidFill>
              <a:srgbClr val="000000"/>
            </a:solidFill>
            <a:latin typeface="Arial"/>
            <a:cs typeface="Arial"/>
          </a:endParaRPr>
        </a:p>
      </cdr:txBody>
    </cdr:sp>
  </cdr:relSizeAnchor>
  <cdr:relSizeAnchor xmlns:cdr="http://schemas.openxmlformats.org/drawingml/2006/chartDrawing">
    <cdr:from>
      <cdr:x>0.77985</cdr:x>
      <cdr:y>0.01767</cdr:y>
    </cdr:from>
    <cdr:to>
      <cdr:x>0.83893</cdr:x>
      <cdr:y>0.71775</cdr:y>
    </cdr:to>
    <cdr:sp macro="" textlink="">
      <cdr:nvSpPr>
        <cdr:cNvPr id="5" name="Left Brace 4"/>
        <cdr:cNvSpPr/>
      </cdr:nvSpPr>
      <cdr:spPr>
        <a:xfrm xmlns:a="http://schemas.openxmlformats.org/drawingml/2006/main" rot="10800000">
          <a:off x="5802433" y="80106"/>
          <a:ext cx="439591" cy="3173046"/>
        </a:xfrm>
        <a:prstGeom xmlns:a="http://schemas.openxmlformats.org/drawingml/2006/main" prst="leftBrace">
          <a:avLst>
            <a:gd name="adj1" fmla="val 28714"/>
            <a:gd name="adj2" fmla="val 50000"/>
          </a:avLst>
        </a:prstGeom>
        <a:ln xmlns:a="http://schemas.openxmlformats.org/drawingml/2006/main">
          <a:solidFill>
            <a:srgbClr val="939DE5"/>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endParaRPr lang="lv-LV"/>
        </a:p>
      </cdr:txBody>
    </cdr:sp>
  </cdr:relSizeAnchor>
  <cdr:relSizeAnchor xmlns:cdr="http://schemas.openxmlformats.org/drawingml/2006/chartDrawing">
    <cdr:from>
      <cdr:x>0.83761</cdr:x>
      <cdr:y>0.27794</cdr:y>
    </cdr:from>
    <cdr:to>
      <cdr:x>0.99902</cdr:x>
      <cdr:y>0.40071</cdr:y>
    </cdr:to>
    <cdr:sp macro="" textlink="">
      <cdr:nvSpPr>
        <cdr:cNvPr id="6" name="TextBox 3"/>
        <cdr:cNvSpPr txBox="1"/>
      </cdr:nvSpPr>
      <cdr:spPr>
        <a:xfrm xmlns:a="http://schemas.openxmlformats.org/drawingml/2006/main">
          <a:off x="7056784" y="1069614"/>
          <a:ext cx="1359896" cy="472464"/>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lang="lv-LV" sz="1400" b="1" dirty="0">
              <a:solidFill>
                <a:srgbClr val="939DE5"/>
              </a:solidFill>
              <a:latin typeface="Arial" panose="020B0604020202020204" pitchFamily="34" charset="0"/>
              <a:cs typeface="Arial" panose="020B0604020202020204" pitchFamily="34" charset="0"/>
            </a:rPr>
            <a:t> Ir</a:t>
          </a:r>
          <a:r>
            <a:rPr lang="lv-LV" sz="1400" b="1" baseline="0" dirty="0">
              <a:solidFill>
                <a:srgbClr val="939DE5"/>
              </a:solidFill>
              <a:latin typeface="Arial" panose="020B0604020202020204" pitchFamily="34" charset="0"/>
              <a:cs typeface="Arial" panose="020B0604020202020204" pitchFamily="34" charset="0"/>
            </a:rPr>
            <a:t> pamanījuši pārkāpumus</a:t>
          </a:r>
          <a:endParaRPr lang="lv-LV" sz="1400" b="1" dirty="0">
            <a:solidFill>
              <a:srgbClr val="939DE5"/>
            </a:solidFill>
            <a:latin typeface="Arial" panose="020B0604020202020204" pitchFamily="34" charset="0"/>
            <a:cs typeface="Arial" panose="020B0604020202020204" pitchFamily="34" charset="0"/>
          </a:endParaRPr>
        </a:p>
        <a:p xmlns:a="http://schemas.openxmlformats.org/drawingml/2006/main">
          <a:pPr algn="ctr"/>
          <a:r>
            <a:rPr lang="lv-LV" sz="1400" b="1" dirty="0">
              <a:solidFill>
                <a:srgbClr val="939DE5"/>
              </a:solidFill>
              <a:latin typeface="Arial" panose="020B0604020202020204" pitchFamily="34" charset="0"/>
              <a:cs typeface="Arial" panose="020B0604020202020204" pitchFamily="34" charset="0"/>
            </a:rPr>
            <a:t>48%</a:t>
          </a:r>
        </a:p>
        <a:p xmlns:a="http://schemas.openxmlformats.org/drawingml/2006/main">
          <a:pPr algn="ctr"/>
          <a:endParaRPr lang="en-US" sz="1400" b="1" dirty="0">
            <a:solidFill>
              <a:srgbClr val="939DE5"/>
            </a:solidFill>
            <a:latin typeface="Arial" panose="020B0604020202020204" pitchFamily="34" charset="0"/>
            <a:cs typeface="Arial" panose="020B0604020202020204" pitchFamily="34" charset="0"/>
          </a:endParaRPr>
        </a:p>
      </cdr:txBody>
    </cdr:sp>
  </cdr:relSizeAnchor>
</c:userShapes>
</file>

<file path=ppt/drawings/drawing12.xml><?xml version="1.0" encoding="utf-8"?>
<c:userShapes xmlns:c="http://schemas.openxmlformats.org/drawingml/2006/chart">
  <cdr:relSizeAnchor xmlns:cdr="http://schemas.openxmlformats.org/drawingml/2006/chartDrawing">
    <cdr:from>
      <cdr:x>0</cdr:x>
      <cdr:y>0.95732</cdr:y>
    </cdr:from>
    <cdr:to>
      <cdr:x>0</cdr:x>
      <cdr:y>0.95756</cdr:y>
    </cdr:to>
    <cdr:sp macro="" textlink="">
      <cdr:nvSpPr>
        <cdr:cNvPr id="292865" name="Text Box 1"/>
        <cdr:cNvSpPr txBox="1">
          <a:spLocks xmlns:a="http://schemas.openxmlformats.org/drawingml/2006/main" noChangeArrowheads="1"/>
        </cdr:cNvSpPr>
      </cdr:nvSpPr>
      <cdr:spPr bwMode="auto">
        <a:xfrm xmlns:a="http://schemas.openxmlformats.org/drawingml/2006/main">
          <a:off x="0" y="4014502"/>
          <a:ext cx="2207216" cy="199358"/>
        </a:xfrm>
        <a:prstGeom xmlns:a="http://schemas.openxmlformats.org/drawingml/2006/main" prst="rect">
          <a:avLst/>
        </a:prstGeom>
        <a:noFill xmlns:a="http://schemas.openxmlformats.org/drawingml/2006/main"/>
        <a:ln xmlns:a="http://schemas.openxmlformats.org/drawingml/2006/main">
          <a:noFill/>
        </a:ln>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l" rtl="0">
            <a:defRPr sz="1000"/>
          </a:pPr>
          <a:r>
            <a:rPr lang="en-US" sz="1000" b="0" i="1" u="none" strike="noStrike" baseline="0">
              <a:solidFill>
                <a:srgbClr val="000000"/>
              </a:solidFill>
              <a:latin typeface="Arial"/>
              <a:cs typeface="Arial"/>
            </a:rPr>
            <a:t>Bāze: visi respondenti, n=</a:t>
          </a:r>
          <a:r>
            <a:rPr lang="lv-LV" sz="1000" b="0" i="1" u="none" strike="noStrike" baseline="0">
              <a:solidFill>
                <a:srgbClr val="000000"/>
              </a:solidFill>
              <a:latin typeface="Arial"/>
              <a:cs typeface="Arial"/>
            </a:rPr>
            <a:t>1010</a:t>
          </a:r>
          <a:endParaRPr lang="en-US" sz="1000" b="0" i="1" u="none" strike="noStrike" baseline="0">
            <a:solidFill>
              <a:srgbClr val="000000"/>
            </a:solidFill>
            <a:latin typeface="Arial"/>
            <a:cs typeface="Arial"/>
          </a:endParaRPr>
        </a:p>
      </cdr:txBody>
    </cdr:sp>
  </cdr:relSizeAnchor>
  <cdr:relSizeAnchor xmlns:cdr="http://schemas.openxmlformats.org/drawingml/2006/chartDrawing">
    <cdr:from>
      <cdr:x>0.00074</cdr:x>
      <cdr:y>0.90018</cdr:y>
    </cdr:from>
    <cdr:to>
      <cdr:x>0.00074</cdr:x>
      <cdr:y>0.90089</cdr:y>
    </cdr:to>
    <cdr:sp macro="" textlink="">
      <cdr:nvSpPr>
        <cdr:cNvPr id="765953" name="Text Box 1"/>
        <cdr:cNvSpPr txBox="1">
          <a:spLocks xmlns:a="http://schemas.openxmlformats.org/drawingml/2006/main" noChangeArrowheads="1"/>
        </cdr:cNvSpPr>
      </cdr:nvSpPr>
      <cdr:spPr bwMode="auto">
        <a:xfrm xmlns:a="http://schemas.openxmlformats.org/drawingml/2006/main">
          <a:off x="47802" y="1520978"/>
          <a:ext cx="2397482" cy="183168"/>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cdr:spPr>
      <cdr:txBody>
        <a:bodyPr xmlns:a="http://schemas.openxmlformats.org/drawingml/2006/main" vertOverflow="clip" wrap="square" lIns="27432" tIns="0" rIns="0" bIns="22860" anchor="b" upright="1"/>
        <a:lstStyle xmlns:a="http://schemas.openxmlformats.org/drawingml/2006/main"/>
        <a:p xmlns:a="http://schemas.openxmlformats.org/drawingml/2006/main">
          <a:pPr algn="l" rtl="0">
            <a:defRPr sz="1000"/>
          </a:pPr>
          <a:r>
            <a:rPr lang="en-US" sz="800" b="0" i="1" u="none" strike="noStrike" baseline="0">
              <a:solidFill>
                <a:srgbClr val="000000"/>
              </a:solidFill>
              <a:latin typeface="Arial"/>
              <a:cs typeface="Arial"/>
            </a:rPr>
            <a:t>Bāzes: visi respondenti</a:t>
          </a:r>
        </a:p>
      </cdr:txBody>
    </cdr:sp>
  </cdr:relSizeAnchor>
  <cdr:relSizeAnchor xmlns:cdr="http://schemas.openxmlformats.org/drawingml/2006/chartDrawing">
    <cdr:from>
      <cdr:x>0</cdr:x>
      <cdr:y>0.94219</cdr:y>
    </cdr:from>
    <cdr:to>
      <cdr:x>0.36382</cdr:x>
      <cdr:y>1</cdr:y>
    </cdr:to>
    <cdr:sp macro="" textlink="">
      <cdr:nvSpPr>
        <cdr:cNvPr id="3" name="Text Box 1"/>
        <cdr:cNvSpPr txBox="1">
          <a:spLocks xmlns:a="http://schemas.openxmlformats.org/drawingml/2006/main" noChangeArrowheads="1"/>
        </cdr:cNvSpPr>
      </cdr:nvSpPr>
      <cdr:spPr bwMode="auto">
        <a:xfrm xmlns:a="http://schemas.openxmlformats.org/drawingml/2006/main">
          <a:off x="0" y="4201584"/>
          <a:ext cx="2731947" cy="257797"/>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cdr:spPr>
      <cdr:txBody>
        <a:bodyPr xmlns:a="http://schemas.openxmlformats.org/drawingml/2006/main" wrap="square" lIns="27432" tIns="0" rIns="0" bIns="22860" anchor="b"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en-US" sz="700" b="0" i="1" u="none" strike="noStrike" baseline="0" dirty="0">
              <a:solidFill>
                <a:srgbClr val="000000"/>
              </a:solidFill>
              <a:latin typeface="Arial"/>
              <a:cs typeface="Arial"/>
            </a:rPr>
            <a:t>Bāze</a:t>
          </a:r>
          <a:r>
            <a:rPr lang="lv-LV" sz="700" b="0" i="1" u="none" strike="noStrike" baseline="0" dirty="0">
              <a:solidFill>
                <a:srgbClr val="000000"/>
              </a:solidFill>
              <a:latin typeface="Arial"/>
              <a:cs typeface="Arial"/>
            </a:rPr>
            <a:t>s</a:t>
          </a:r>
          <a:r>
            <a:rPr lang="en-US" sz="700" b="0" i="1" u="none" strike="noStrike" baseline="0" dirty="0">
              <a:solidFill>
                <a:srgbClr val="000000"/>
              </a:solidFill>
              <a:latin typeface="Arial"/>
              <a:cs typeface="Arial"/>
            </a:rPr>
            <a:t>: </a:t>
          </a:r>
          <a:r>
            <a:rPr lang="lv-LV" sz="700" b="0" i="1" u="none" strike="noStrike" baseline="0" dirty="0">
              <a:solidFill>
                <a:srgbClr val="000000"/>
              </a:solidFill>
              <a:latin typeface="Arial"/>
              <a:cs typeface="Arial"/>
            </a:rPr>
            <a:t>visi respondenti</a:t>
          </a:r>
          <a:endParaRPr lang="en-US" sz="700" b="0" i="1" u="none" strike="noStrike" baseline="0" dirty="0">
            <a:solidFill>
              <a:srgbClr val="000000"/>
            </a:solidFill>
            <a:latin typeface="Arial"/>
            <a:cs typeface="Arial"/>
          </a:endParaRPr>
        </a:p>
      </cdr:txBody>
    </cdr:sp>
  </cdr:relSizeAnchor>
</c:userShapes>
</file>

<file path=ppt/drawings/drawing13.xml><?xml version="1.0" encoding="utf-8"?>
<c:userShapes xmlns:c="http://schemas.openxmlformats.org/drawingml/2006/chart">
  <cdr:relSizeAnchor xmlns:cdr="http://schemas.openxmlformats.org/drawingml/2006/chartDrawing">
    <cdr:from>
      <cdr:x>0</cdr:x>
      <cdr:y>0.92753</cdr:y>
    </cdr:from>
    <cdr:to>
      <cdr:x>0</cdr:x>
      <cdr:y>0.92825</cdr:y>
    </cdr:to>
    <cdr:sp macro="" textlink="">
      <cdr:nvSpPr>
        <cdr:cNvPr id="310273" name="Text Box 1"/>
        <cdr:cNvSpPr txBox="1">
          <a:spLocks xmlns:a="http://schemas.openxmlformats.org/drawingml/2006/main" noChangeArrowheads="1"/>
        </cdr:cNvSpPr>
      </cdr:nvSpPr>
      <cdr:spPr bwMode="auto">
        <a:xfrm xmlns:a="http://schemas.openxmlformats.org/drawingml/2006/main">
          <a:off x="0" y="2222193"/>
          <a:ext cx="2548254" cy="200966"/>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cdr:spPr>
      <cdr:txBody>
        <a:bodyPr xmlns:a="http://schemas.openxmlformats.org/drawingml/2006/main" vertOverflow="clip" wrap="square" lIns="27432" tIns="22860" rIns="0" bIns="22860" anchor="ctr" upright="1"/>
        <a:lstStyle xmlns:a="http://schemas.openxmlformats.org/drawingml/2006/main"/>
        <a:p xmlns:a="http://schemas.openxmlformats.org/drawingml/2006/main">
          <a:pPr algn="l" rtl="0">
            <a:defRPr sz="1000"/>
          </a:pPr>
          <a:r>
            <a:rPr lang="en-US" sz="800" b="0" i="1" u="none" strike="noStrike" baseline="0">
              <a:solidFill>
                <a:srgbClr val="000000"/>
              </a:solidFill>
              <a:latin typeface="Arial"/>
              <a:cs typeface="Arial"/>
            </a:rPr>
            <a:t>Bāze: visi respondenti, n</a:t>
          </a:r>
          <a:r>
            <a:rPr lang="lv-LV" sz="800" b="0" i="1" u="none" strike="noStrike" baseline="0">
              <a:solidFill>
                <a:srgbClr val="000000"/>
              </a:solidFill>
              <a:latin typeface="Arial"/>
              <a:cs typeface="Arial"/>
            </a:rPr>
            <a:t>=1015</a:t>
          </a:r>
          <a:endParaRPr lang="en-US" sz="800" b="0" i="1" u="none" strike="noStrike" baseline="0">
            <a:solidFill>
              <a:srgbClr val="000000"/>
            </a:solidFill>
            <a:latin typeface="Arial"/>
            <a:cs typeface="Arial"/>
          </a:endParaRPr>
        </a:p>
      </cdr:txBody>
    </cdr:sp>
  </cdr:relSizeAnchor>
  <cdr:relSizeAnchor xmlns:cdr="http://schemas.openxmlformats.org/drawingml/2006/chartDrawing">
    <cdr:from>
      <cdr:x>0</cdr:x>
      <cdr:y>0.92843</cdr:y>
    </cdr:from>
    <cdr:to>
      <cdr:x>0</cdr:x>
      <cdr:y>0.92915</cdr:y>
    </cdr:to>
    <cdr:sp macro="" textlink="">
      <cdr:nvSpPr>
        <cdr:cNvPr id="3" name="Text Box 1"/>
        <cdr:cNvSpPr txBox="1">
          <a:spLocks xmlns:a="http://schemas.openxmlformats.org/drawingml/2006/main" noChangeArrowheads="1"/>
        </cdr:cNvSpPr>
      </cdr:nvSpPr>
      <cdr:spPr bwMode="auto">
        <a:xfrm xmlns:a="http://schemas.openxmlformats.org/drawingml/2006/main">
          <a:off x="0" y="2552700"/>
          <a:ext cx="2567065" cy="220980"/>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cdr:spPr>
      <cdr:txBody>
        <a:bodyPr xmlns:a="http://schemas.openxmlformats.org/drawingml/2006/main" wrap="square" lIns="27432" tIns="22860" rIns="0"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en-US" sz="1000" b="0" i="1" u="none" strike="noStrike" baseline="0">
              <a:solidFill>
                <a:srgbClr val="000000"/>
              </a:solidFill>
              <a:latin typeface="Arial"/>
              <a:cs typeface="Arial"/>
            </a:rPr>
            <a:t>Bāze: visi respondenti, n</a:t>
          </a:r>
          <a:r>
            <a:rPr lang="lv-LV" sz="1000" b="0" i="1" u="none" strike="noStrike" baseline="0">
              <a:solidFill>
                <a:srgbClr val="000000"/>
              </a:solidFill>
              <a:latin typeface="Arial"/>
              <a:cs typeface="Arial"/>
            </a:rPr>
            <a:t>=1010</a:t>
          </a:r>
          <a:endParaRPr lang="en-US" sz="1000" b="0" i="1" u="none" strike="noStrike" baseline="0">
            <a:solidFill>
              <a:srgbClr val="000000"/>
            </a:solidFill>
            <a:latin typeface="Arial"/>
            <a:cs typeface="Arial"/>
          </a:endParaRPr>
        </a:p>
      </cdr:txBody>
    </cdr:sp>
  </cdr:relSizeAnchor>
  <cdr:relSizeAnchor xmlns:cdr="http://schemas.openxmlformats.org/drawingml/2006/chartDrawing">
    <cdr:from>
      <cdr:x>1.18695E-7</cdr:x>
      <cdr:y>0.88009</cdr:y>
    </cdr:from>
    <cdr:to>
      <cdr:x>0.44172</cdr:x>
      <cdr:y>0.96291</cdr:y>
    </cdr:to>
    <cdr:sp macro="" textlink="">
      <cdr:nvSpPr>
        <cdr:cNvPr id="6" name="Text Box 1"/>
        <cdr:cNvSpPr txBox="1">
          <a:spLocks xmlns:a="http://schemas.openxmlformats.org/drawingml/2006/main" noChangeArrowheads="1"/>
        </cdr:cNvSpPr>
      </cdr:nvSpPr>
      <cdr:spPr bwMode="auto">
        <a:xfrm xmlns:a="http://schemas.openxmlformats.org/drawingml/2006/main">
          <a:off x="1" y="3093298"/>
          <a:ext cx="3721463" cy="291091"/>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cdr:spPr>
      <cdr:txBody>
        <a:bodyPr xmlns:a="http://schemas.openxmlformats.org/drawingml/2006/main" wrap="square" lIns="27432" tIns="0" rIns="0" bIns="22860" anchor="b"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en-US" sz="900" b="0" i="1" u="none" strike="noStrike" baseline="0" dirty="0">
              <a:solidFill>
                <a:srgbClr val="000000"/>
              </a:solidFill>
              <a:latin typeface="Arial"/>
              <a:cs typeface="Arial"/>
            </a:rPr>
            <a:t>Bāze: </a:t>
          </a:r>
          <a:r>
            <a:rPr lang="lv-LV" sz="900" b="0" i="1" u="none" strike="noStrike" baseline="0" dirty="0">
              <a:solidFill>
                <a:srgbClr val="000000"/>
              </a:solidFill>
              <a:latin typeface="Arial"/>
              <a:cs typeface="Arial"/>
            </a:rPr>
            <a:t>visi respondenti, n=1019</a:t>
          </a:r>
          <a:endParaRPr lang="en-US" sz="900" b="0" i="1" u="none" strike="noStrike" baseline="0" dirty="0">
            <a:solidFill>
              <a:srgbClr val="000000"/>
            </a:solidFill>
            <a:latin typeface="Arial"/>
            <a:cs typeface="Arial"/>
          </a:endParaRPr>
        </a:p>
      </cdr:txBody>
    </cdr:sp>
  </cdr:relSizeAnchor>
</c:userShapes>
</file>

<file path=ppt/drawings/drawing14.xml><?xml version="1.0" encoding="utf-8"?>
<c:userShapes xmlns:c="http://schemas.openxmlformats.org/drawingml/2006/chart">
  <cdr:relSizeAnchor xmlns:cdr="http://schemas.openxmlformats.org/drawingml/2006/chartDrawing">
    <cdr:from>
      <cdr:x>0.00879</cdr:x>
      <cdr:y>0.99029</cdr:y>
    </cdr:from>
    <cdr:to>
      <cdr:x>0.00879</cdr:x>
      <cdr:y>0.99029</cdr:y>
    </cdr:to>
    <cdr:sp macro="" textlink="">
      <cdr:nvSpPr>
        <cdr:cNvPr id="112641" name="Text Box 1"/>
        <cdr:cNvSpPr txBox="1">
          <a:spLocks xmlns:a="http://schemas.openxmlformats.org/drawingml/2006/main" noChangeArrowheads="1"/>
        </cdr:cNvSpPr>
      </cdr:nvSpPr>
      <cdr:spPr bwMode="auto">
        <a:xfrm xmlns:a="http://schemas.openxmlformats.org/drawingml/2006/main">
          <a:off x="50800" y="5438140"/>
          <a:ext cx="0" cy="0"/>
        </a:xfrm>
        <a:prstGeom xmlns:a="http://schemas.openxmlformats.org/drawingml/2006/main" prst="rect">
          <a:avLst/>
        </a:prstGeom>
        <a:solidFill xmlns:a="http://schemas.openxmlformats.org/drawingml/2006/main">
          <a:srgbClr xmlns:mc="http://schemas.openxmlformats.org/markup-compatibility/2006" xmlns:a14="http://schemas.microsoft.com/office/drawing/2010/main" val="FFFF89" mc:Ignorable="a14" a14:legacySpreadsheetColorIndex="13"/>
        </a:solidFill>
        <a:ln xmlns:a="http://schemas.openxmlformats.org/drawingml/2006/main">
          <a:noFill/>
        </a:ln>
        <a:effectLst xmlns:a="http://schemas.openxmlformats.org/drawingml/2006/main"/>
      </cdr:spPr>
      <cdr:txBody>
        <a:bodyPr xmlns:a="http://schemas.openxmlformats.org/drawingml/2006/main" vertOverflow="clip" wrap="square" lIns="27432" tIns="0" rIns="0" bIns="22860" anchor="b" upright="1"/>
        <a:lstStyle xmlns:a="http://schemas.openxmlformats.org/drawingml/2006/main"/>
        <a:p xmlns:a="http://schemas.openxmlformats.org/drawingml/2006/main">
          <a:pPr algn="l" rtl="0">
            <a:defRPr sz="1000"/>
          </a:pPr>
          <a:r>
            <a:rPr lang="lv-LV" sz="750" b="0" i="1" u="none" strike="noStrike" baseline="0">
              <a:solidFill>
                <a:srgbClr val="000000"/>
              </a:solidFill>
              <a:latin typeface="Arial"/>
              <a:cs typeface="Arial"/>
            </a:rPr>
            <a:t>Bāze: visi respondenti, n=612</a:t>
          </a:r>
        </a:p>
      </cdr:txBody>
    </cdr:sp>
  </cdr:relSizeAnchor>
  <cdr:relSizeAnchor xmlns:cdr="http://schemas.openxmlformats.org/drawingml/2006/chartDrawing">
    <cdr:from>
      <cdr:x>0</cdr:x>
      <cdr:y>0.971</cdr:y>
    </cdr:from>
    <cdr:to>
      <cdr:x>0.00168</cdr:x>
      <cdr:y>0.971</cdr:y>
    </cdr:to>
    <cdr:sp macro="" textlink="">
      <cdr:nvSpPr>
        <cdr:cNvPr id="112643" name="Text Box 3"/>
        <cdr:cNvSpPr txBox="1">
          <a:spLocks xmlns:a="http://schemas.openxmlformats.org/drawingml/2006/main" noChangeArrowheads="1"/>
        </cdr:cNvSpPr>
      </cdr:nvSpPr>
      <cdr:spPr bwMode="auto">
        <a:xfrm xmlns:a="http://schemas.openxmlformats.org/drawingml/2006/main">
          <a:off x="0" y="5285475"/>
          <a:ext cx="5656695" cy="189903"/>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cdr:spPr>
      <cdr:txBody>
        <a:bodyPr xmlns:a="http://schemas.openxmlformats.org/drawingml/2006/main" vertOverflow="clip" wrap="square" lIns="27432" tIns="0" rIns="0" bIns="22860" anchor="b" upright="1"/>
        <a:lstStyle xmlns:a="http://schemas.openxmlformats.org/drawingml/2006/main"/>
        <a:p xmlns:a="http://schemas.openxmlformats.org/drawingml/2006/main">
          <a:pPr algn="l" rtl="0">
            <a:defRPr sz="1000"/>
          </a:pPr>
          <a:r>
            <a:rPr lang="lv-LV" sz="1000" b="0" i="1" u="none" strike="noStrike" baseline="0">
              <a:solidFill>
                <a:srgbClr val="000000"/>
              </a:solidFill>
              <a:latin typeface="Arial"/>
              <a:cs typeface="Arial"/>
            </a:rPr>
            <a:t>Bāzes: visi respondenti</a:t>
          </a:r>
        </a:p>
      </cdr:txBody>
    </cdr:sp>
  </cdr:relSizeAnchor>
  <cdr:relSizeAnchor xmlns:cdr="http://schemas.openxmlformats.org/drawingml/2006/chartDrawing">
    <cdr:from>
      <cdr:x>0</cdr:x>
      <cdr:y>0.95985</cdr:y>
    </cdr:from>
    <cdr:to>
      <cdr:x>0.41966</cdr:x>
      <cdr:y>1</cdr:y>
    </cdr:to>
    <cdr:sp macro="" textlink="">
      <cdr:nvSpPr>
        <cdr:cNvPr id="4" name="Text Box 1"/>
        <cdr:cNvSpPr txBox="1">
          <a:spLocks xmlns:a="http://schemas.openxmlformats.org/drawingml/2006/main" noChangeArrowheads="1"/>
        </cdr:cNvSpPr>
      </cdr:nvSpPr>
      <cdr:spPr bwMode="auto">
        <a:xfrm xmlns:a="http://schemas.openxmlformats.org/drawingml/2006/main">
          <a:off x="0" y="5405774"/>
          <a:ext cx="2736339" cy="226099"/>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cdr:spPr>
      <cdr:txBody>
        <a:bodyPr xmlns:a="http://schemas.openxmlformats.org/drawingml/2006/main" wrap="square" lIns="27432" tIns="0" rIns="0" bIns="22860" anchor="b"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en-US" sz="700" b="0" i="1" u="none" strike="noStrike" baseline="0" dirty="0">
              <a:solidFill>
                <a:srgbClr val="000000"/>
              </a:solidFill>
              <a:latin typeface="Arial"/>
              <a:cs typeface="Arial"/>
            </a:rPr>
            <a:t>Bāze</a:t>
          </a:r>
          <a:r>
            <a:rPr lang="lv-LV" sz="700" b="0" i="1" u="none" strike="noStrike" baseline="0" dirty="0">
              <a:solidFill>
                <a:srgbClr val="000000"/>
              </a:solidFill>
              <a:latin typeface="Arial"/>
              <a:cs typeface="Arial"/>
            </a:rPr>
            <a:t>s</a:t>
          </a:r>
          <a:r>
            <a:rPr lang="en-US" sz="700" b="0" i="1" u="none" strike="noStrike" baseline="0" dirty="0">
              <a:solidFill>
                <a:srgbClr val="000000"/>
              </a:solidFill>
              <a:latin typeface="Arial"/>
              <a:cs typeface="Arial"/>
            </a:rPr>
            <a:t>: </a:t>
          </a:r>
          <a:r>
            <a:rPr lang="lv-LV" sz="700" b="0" i="1" u="none" strike="noStrike" baseline="0" dirty="0">
              <a:solidFill>
                <a:srgbClr val="000000"/>
              </a:solidFill>
              <a:latin typeface="Arial"/>
              <a:cs typeface="Arial"/>
            </a:rPr>
            <a:t>visi respondenti</a:t>
          </a:r>
          <a:endParaRPr lang="en-US" sz="700" b="0" i="1" u="none" strike="noStrike" baseline="0" dirty="0">
            <a:solidFill>
              <a:srgbClr val="000000"/>
            </a:solidFill>
            <a:latin typeface="Arial"/>
            <a:cs typeface="Arial"/>
          </a:endParaRPr>
        </a:p>
      </cdr:txBody>
    </cdr:sp>
  </cdr:relSizeAnchor>
</c:userShapes>
</file>

<file path=ppt/drawings/drawing15.xml><?xml version="1.0" encoding="utf-8"?>
<c:userShapes xmlns:c="http://schemas.openxmlformats.org/drawingml/2006/chart">
  <cdr:relSizeAnchor xmlns:cdr="http://schemas.openxmlformats.org/drawingml/2006/chartDrawing">
    <cdr:from>
      <cdr:x>0</cdr:x>
      <cdr:y>0.92753</cdr:y>
    </cdr:from>
    <cdr:to>
      <cdr:x>0</cdr:x>
      <cdr:y>0.92825</cdr:y>
    </cdr:to>
    <cdr:sp macro="" textlink="">
      <cdr:nvSpPr>
        <cdr:cNvPr id="310273" name="Text Box 1"/>
        <cdr:cNvSpPr txBox="1">
          <a:spLocks xmlns:a="http://schemas.openxmlformats.org/drawingml/2006/main" noChangeArrowheads="1"/>
        </cdr:cNvSpPr>
      </cdr:nvSpPr>
      <cdr:spPr bwMode="auto">
        <a:xfrm xmlns:a="http://schemas.openxmlformats.org/drawingml/2006/main">
          <a:off x="0" y="2222193"/>
          <a:ext cx="2548254" cy="200966"/>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cdr:spPr>
      <cdr:txBody>
        <a:bodyPr xmlns:a="http://schemas.openxmlformats.org/drawingml/2006/main" vertOverflow="clip" wrap="square" lIns="27432" tIns="22860" rIns="0" bIns="22860" anchor="ctr" upright="1"/>
        <a:lstStyle xmlns:a="http://schemas.openxmlformats.org/drawingml/2006/main"/>
        <a:p xmlns:a="http://schemas.openxmlformats.org/drawingml/2006/main">
          <a:pPr algn="l" rtl="0">
            <a:defRPr sz="1000"/>
          </a:pPr>
          <a:r>
            <a:rPr lang="en-US" sz="800" b="0" i="1" u="none" strike="noStrike" baseline="0">
              <a:solidFill>
                <a:srgbClr val="000000"/>
              </a:solidFill>
              <a:latin typeface="Arial"/>
              <a:cs typeface="Arial"/>
            </a:rPr>
            <a:t>Bāze: visi respondenti, n</a:t>
          </a:r>
          <a:r>
            <a:rPr lang="lv-LV" sz="800" b="0" i="1" u="none" strike="noStrike" baseline="0">
              <a:solidFill>
                <a:srgbClr val="000000"/>
              </a:solidFill>
              <a:latin typeface="Arial"/>
              <a:cs typeface="Arial"/>
            </a:rPr>
            <a:t>=1015</a:t>
          </a:r>
          <a:endParaRPr lang="en-US" sz="800" b="0" i="1" u="none" strike="noStrike" baseline="0">
            <a:solidFill>
              <a:srgbClr val="000000"/>
            </a:solidFill>
            <a:latin typeface="Arial"/>
            <a:cs typeface="Arial"/>
          </a:endParaRPr>
        </a:p>
      </cdr:txBody>
    </cdr:sp>
  </cdr:relSizeAnchor>
  <cdr:relSizeAnchor xmlns:cdr="http://schemas.openxmlformats.org/drawingml/2006/chartDrawing">
    <cdr:from>
      <cdr:x>0</cdr:x>
      <cdr:y>0.92843</cdr:y>
    </cdr:from>
    <cdr:to>
      <cdr:x>0</cdr:x>
      <cdr:y>0.92915</cdr:y>
    </cdr:to>
    <cdr:sp macro="" textlink="">
      <cdr:nvSpPr>
        <cdr:cNvPr id="3" name="Text Box 1"/>
        <cdr:cNvSpPr txBox="1">
          <a:spLocks xmlns:a="http://schemas.openxmlformats.org/drawingml/2006/main" noChangeArrowheads="1"/>
        </cdr:cNvSpPr>
      </cdr:nvSpPr>
      <cdr:spPr bwMode="auto">
        <a:xfrm xmlns:a="http://schemas.openxmlformats.org/drawingml/2006/main">
          <a:off x="0" y="2552700"/>
          <a:ext cx="2567065" cy="220980"/>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cdr:spPr>
      <cdr:txBody>
        <a:bodyPr xmlns:a="http://schemas.openxmlformats.org/drawingml/2006/main" wrap="square" lIns="27432" tIns="22860" rIns="0"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en-US" sz="1000" b="0" i="1" u="none" strike="noStrike" baseline="0">
              <a:solidFill>
                <a:srgbClr val="000000"/>
              </a:solidFill>
              <a:latin typeface="Arial"/>
              <a:cs typeface="Arial"/>
            </a:rPr>
            <a:t>Bāze: visi respondenti, n</a:t>
          </a:r>
          <a:r>
            <a:rPr lang="lv-LV" sz="1000" b="0" i="1" u="none" strike="noStrike" baseline="0">
              <a:solidFill>
                <a:srgbClr val="000000"/>
              </a:solidFill>
              <a:latin typeface="Arial"/>
              <a:cs typeface="Arial"/>
            </a:rPr>
            <a:t>=1010</a:t>
          </a:r>
          <a:endParaRPr lang="en-US" sz="1000" b="0" i="1" u="none" strike="noStrike" baseline="0">
            <a:solidFill>
              <a:srgbClr val="000000"/>
            </a:solidFill>
            <a:latin typeface="Arial"/>
            <a:cs typeface="Arial"/>
          </a:endParaRPr>
        </a:p>
      </cdr:txBody>
    </cdr:sp>
  </cdr:relSizeAnchor>
  <cdr:relSizeAnchor xmlns:cdr="http://schemas.openxmlformats.org/drawingml/2006/chartDrawing">
    <cdr:from>
      <cdr:x>0</cdr:x>
      <cdr:y>0.90906</cdr:y>
    </cdr:from>
    <cdr:to>
      <cdr:x>0.77649</cdr:x>
      <cdr:y>0.99188</cdr:y>
    </cdr:to>
    <cdr:sp macro="" textlink="">
      <cdr:nvSpPr>
        <cdr:cNvPr id="6" name="Text Box 1"/>
        <cdr:cNvSpPr txBox="1">
          <a:spLocks xmlns:a="http://schemas.openxmlformats.org/drawingml/2006/main" noChangeArrowheads="1"/>
        </cdr:cNvSpPr>
      </cdr:nvSpPr>
      <cdr:spPr bwMode="auto">
        <a:xfrm xmlns:a="http://schemas.openxmlformats.org/drawingml/2006/main">
          <a:off x="0" y="2481926"/>
          <a:ext cx="5204114" cy="226116"/>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cdr:spPr>
      <cdr:txBody>
        <a:bodyPr xmlns:a="http://schemas.openxmlformats.org/drawingml/2006/main" wrap="square" lIns="27432" tIns="0" rIns="0" bIns="22860" anchor="b"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en-US" sz="900" b="0" i="1" u="none" strike="noStrike" baseline="0">
              <a:solidFill>
                <a:srgbClr val="000000"/>
              </a:solidFill>
              <a:latin typeface="Arial"/>
              <a:cs typeface="Arial"/>
            </a:rPr>
            <a:t>Bāze: </a:t>
          </a:r>
          <a:r>
            <a:rPr lang="lv-LV" sz="900" b="0" i="1" u="none" strike="noStrike" baseline="0">
              <a:solidFill>
                <a:srgbClr val="000000"/>
              </a:solidFill>
              <a:latin typeface="Arial"/>
              <a:cs typeface="Arial"/>
            </a:rPr>
            <a:t>respondenti, kuri pamanījuši faktu pārbaudes materiālus, n=397</a:t>
          </a:r>
          <a:endParaRPr lang="en-US" sz="900" b="0" i="1" u="none" strike="noStrike" baseline="0">
            <a:solidFill>
              <a:srgbClr val="000000"/>
            </a:solidFill>
            <a:latin typeface="Arial"/>
            <a:cs typeface="Arial"/>
          </a:endParaRPr>
        </a:p>
      </cdr:txBody>
    </cdr:sp>
  </cdr:relSizeAnchor>
  <cdr:relSizeAnchor xmlns:cdr="http://schemas.openxmlformats.org/drawingml/2006/chartDrawing">
    <cdr:from>
      <cdr:x>0.24191</cdr:x>
      <cdr:y>0.07843</cdr:y>
    </cdr:from>
    <cdr:to>
      <cdr:x>0.30146</cdr:x>
      <cdr:y>0.82353</cdr:y>
    </cdr:to>
    <cdr:sp macro="" textlink="">
      <cdr:nvSpPr>
        <cdr:cNvPr id="5" name="Left Brace 4"/>
        <cdr:cNvSpPr/>
      </cdr:nvSpPr>
      <cdr:spPr>
        <a:xfrm xmlns:a="http://schemas.openxmlformats.org/drawingml/2006/main">
          <a:off x="2016225" y="288032"/>
          <a:ext cx="496330" cy="2736305"/>
        </a:xfrm>
        <a:prstGeom xmlns:a="http://schemas.openxmlformats.org/drawingml/2006/main" prst="leftBrace">
          <a:avLst>
            <a:gd name="adj1" fmla="val 34333"/>
            <a:gd name="adj2" fmla="val 50000"/>
          </a:avLst>
        </a:prstGeom>
        <a:ln xmlns:a="http://schemas.openxmlformats.org/drawingml/2006/main">
          <a:solidFill>
            <a:srgbClr val="7673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endParaRPr lang="lv-LV"/>
        </a:p>
      </cdr:txBody>
    </cdr:sp>
  </cdr:relSizeAnchor>
  <cdr:relSizeAnchor xmlns:cdr="http://schemas.openxmlformats.org/drawingml/2006/chartDrawing">
    <cdr:from>
      <cdr:x>0.77947</cdr:x>
      <cdr:y>0.5098</cdr:y>
    </cdr:from>
    <cdr:to>
      <cdr:x>0.83902</cdr:x>
      <cdr:y>0.78431</cdr:y>
    </cdr:to>
    <cdr:sp macro="" textlink="">
      <cdr:nvSpPr>
        <cdr:cNvPr id="7" name="Left Brace 6"/>
        <cdr:cNvSpPr/>
      </cdr:nvSpPr>
      <cdr:spPr>
        <a:xfrm xmlns:a="http://schemas.openxmlformats.org/drawingml/2006/main" rot="10800000">
          <a:off x="6496626" y="1872208"/>
          <a:ext cx="496330" cy="1008112"/>
        </a:xfrm>
        <a:prstGeom xmlns:a="http://schemas.openxmlformats.org/drawingml/2006/main" prst="leftBrace">
          <a:avLst>
            <a:gd name="adj1" fmla="val 28714"/>
            <a:gd name="adj2" fmla="val 50000"/>
          </a:avLst>
        </a:prstGeom>
        <a:ln xmlns:a="http://schemas.openxmlformats.org/drawingml/2006/main">
          <a:solidFill>
            <a:srgbClr val="883C69"/>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endParaRPr lang="lv-LV"/>
        </a:p>
      </cdr:txBody>
    </cdr:sp>
  </cdr:relSizeAnchor>
  <cdr:relSizeAnchor xmlns:cdr="http://schemas.openxmlformats.org/drawingml/2006/chartDrawing">
    <cdr:from>
      <cdr:x>0.06048</cdr:x>
      <cdr:y>0.35294</cdr:y>
    </cdr:from>
    <cdr:to>
      <cdr:x>0.28326</cdr:x>
      <cdr:y>0.5601</cdr:y>
    </cdr:to>
    <cdr:sp macro="" textlink="">
      <cdr:nvSpPr>
        <cdr:cNvPr id="8" name="TextBox 3"/>
        <cdr:cNvSpPr txBox="1"/>
      </cdr:nvSpPr>
      <cdr:spPr>
        <a:xfrm xmlns:a="http://schemas.openxmlformats.org/drawingml/2006/main">
          <a:off x="504057" y="1296144"/>
          <a:ext cx="1856798" cy="760776"/>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lang="lv-LV" sz="1600" b="1" dirty="0">
              <a:solidFill>
                <a:srgbClr val="767300"/>
              </a:solidFill>
              <a:latin typeface="Arial" panose="020B0604020202020204" pitchFamily="34" charset="0"/>
              <a:cs typeface="Arial" panose="020B0604020202020204" pitchFamily="34" charset="0"/>
            </a:rPr>
            <a:t>Noderīgi</a:t>
          </a:r>
        </a:p>
        <a:p xmlns:a="http://schemas.openxmlformats.org/drawingml/2006/main">
          <a:pPr algn="ctr"/>
          <a:r>
            <a:rPr lang="lv-LV" sz="1600" b="1" dirty="0">
              <a:solidFill>
                <a:srgbClr val="767300"/>
              </a:solidFill>
              <a:latin typeface="Arial" panose="020B0604020202020204" pitchFamily="34" charset="0"/>
              <a:cs typeface="Arial" panose="020B0604020202020204" pitchFamily="34" charset="0"/>
            </a:rPr>
            <a:t>84%</a:t>
          </a:r>
        </a:p>
        <a:p xmlns:a="http://schemas.openxmlformats.org/drawingml/2006/main">
          <a:pPr algn="ctr"/>
          <a:endParaRPr lang="en-US" sz="1600" b="1" dirty="0">
            <a:solidFill>
              <a:srgbClr val="767300"/>
            </a:solidFill>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0.8294</cdr:x>
      <cdr:y>0.56863</cdr:y>
    </cdr:from>
    <cdr:to>
      <cdr:x>1</cdr:x>
      <cdr:y>0.7758</cdr:y>
    </cdr:to>
    <cdr:sp macro="" textlink="">
      <cdr:nvSpPr>
        <cdr:cNvPr id="9" name="TextBox 3"/>
        <cdr:cNvSpPr txBox="1"/>
      </cdr:nvSpPr>
      <cdr:spPr>
        <a:xfrm xmlns:a="http://schemas.openxmlformats.org/drawingml/2006/main">
          <a:off x="6912769" y="2088232"/>
          <a:ext cx="1421902" cy="760813"/>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lang="lv-LV" sz="1600" b="1" dirty="0">
              <a:solidFill>
                <a:srgbClr val="883C69"/>
              </a:solidFill>
              <a:latin typeface="Arial" panose="020B0604020202020204" pitchFamily="34" charset="0"/>
              <a:cs typeface="Arial" panose="020B0604020202020204" pitchFamily="34" charset="0"/>
            </a:rPr>
            <a:t>Nenoderīgi</a:t>
          </a:r>
        </a:p>
        <a:p xmlns:a="http://schemas.openxmlformats.org/drawingml/2006/main">
          <a:pPr algn="ctr"/>
          <a:r>
            <a:rPr lang="lv-LV" sz="1600" b="1" dirty="0">
              <a:solidFill>
                <a:srgbClr val="883C69"/>
              </a:solidFill>
              <a:latin typeface="Arial" panose="020B0604020202020204" pitchFamily="34" charset="0"/>
              <a:cs typeface="Arial" panose="020B0604020202020204" pitchFamily="34" charset="0"/>
            </a:rPr>
            <a:t>12%</a:t>
          </a:r>
        </a:p>
        <a:p xmlns:a="http://schemas.openxmlformats.org/drawingml/2006/main">
          <a:pPr algn="ctr"/>
          <a:endParaRPr lang="en-US" sz="1600" b="1" dirty="0">
            <a:solidFill>
              <a:srgbClr val="883C69"/>
            </a:solidFill>
            <a:latin typeface="Arial" panose="020B0604020202020204" pitchFamily="34" charset="0"/>
            <a:cs typeface="Arial" panose="020B0604020202020204" pitchFamily="34" charset="0"/>
          </a:endParaRPr>
        </a:p>
      </cdr:txBody>
    </cdr:sp>
  </cdr:relSizeAnchor>
</c:userShapes>
</file>

<file path=ppt/drawings/drawing16.xml><?xml version="1.0" encoding="utf-8"?>
<c:userShapes xmlns:c="http://schemas.openxmlformats.org/drawingml/2006/chart">
  <cdr:relSizeAnchor xmlns:cdr="http://schemas.openxmlformats.org/drawingml/2006/chartDrawing">
    <cdr:from>
      <cdr:x>0.00074</cdr:x>
      <cdr:y>0.90018</cdr:y>
    </cdr:from>
    <cdr:to>
      <cdr:x>0.00074</cdr:x>
      <cdr:y>0.90089</cdr:y>
    </cdr:to>
    <cdr:sp macro="" textlink="">
      <cdr:nvSpPr>
        <cdr:cNvPr id="765953" name="Text Box 1"/>
        <cdr:cNvSpPr txBox="1">
          <a:spLocks xmlns:a="http://schemas.openxmlformats.org/drawingml/2006/main" noChangeArrowheads="1"/>
        </cdr:cNvSpPr>
      </cdr:nvSpPr>
      <cdr:spPr bwMode="auto">
        <a:xfrm xmlns:a="http://schemas.openxmlformats.org/drawingml/2006/main">
          <a:off x="47802" y="1520978"/>
          <a:ext cx="2397482" cy="183168"/>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cdr:spPr>
      <cdr:txBody>
        <a:bodyPr xmlns:a="http://schemas.openxmlformats.org/drawingml/2006/main" vertOverflow="clip" wrap="square" lIns="27432" tIns="0" rIns="0" bIns="22860" anchor="b" upright="1"/>
        <a:lstStyle xmlns:a="http://schemas.openxmlformats.org/drawingml/2006/main"/>
        <a:p xmlns:a="http://schemas.openxmlformats.org/drawingml/2006/main">
          <a:pPr algn="l" rtl="0">
            <a:defRPr sz="1000"/>
          </a:pPr>
          <a:r>
            <a:rPr lang="en-US" sz="800" b="0" i="1" u="none" strike="noStrike" baseline="0">
              <a:solidFill>
                <a:srgbClr val="000000"/>
              </a:solidFill>
              <a:latin typeface="Arial"/>
              <a:cs typeface="Arial"/>
            </a:rPr>
            <a:t>Bāzes: visi respondenti</a:t>
          </a:r>
        </a:p>
      </cdr:txBody>
    </cdr:sp>
  </cdr:relSizeAnchor>
  <cdr:relSizeAnchor xmlns:cdr="http://schemas.openxmlformats.org/drawingml/2006/chartDrawing">
    <cdr:from>
      <cdr:x>0</cdr:x>
      <cdr:y>0.96483</cdr:y>
    </cdr:from>
    <cdr:to>
      <cdr:x>0.61593</cdr:x>
      <cdr:y>1</cdr:y>
    </cdr:to>
    <cdr:sp macro="" textlink="">
      <cdr:nvSpPr>
        <cdr:cNvPr id="3" name="Text Box 1"/>
        <cdr:cNvSpPr txBox="1">
          <a:spLocks xmlns:a="http://schemas.openxmlformats.org/drawingml/2006/main" noChangeArrowheads="1"/>
        </cdr:cNvSpPr>
      </cdr:nvSpPr>
      <cdr:spPr bwMode="auto">
        <a:xfrm xmlns:a="http://schemas.openxmlformats.org/drawingml/2006/main">
          <a:off x="0" y="5463886"/>
          <a:ext cx="4632614" cy="199160"/>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cdr:spPr>
      <cdr:txBody>
        <a:bodyPr xmlns:a="http://schemas.openxmlformats.org/drawingml/2006/main" wrap="square" lIns="27432" tIns="0" rIns="0" bIns="22860" anchor="b"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en-US" sz="700" b="0" i="1" u="none" strike="noStrike" baseline="0" dirty="0">
              <a:solidFill>
                <a:srgbClr val="000000"/>
              </a:solidFill>
              <a:latin typeface="Arial"/>
              <a:cs typeface="Arial"/>
            </a:rPr>
            <a:t>Bāze</a:t>
          </a:r>
          <a:r>
            <a:rPr lang="lv-LV" sz="700" b="0" i="1" u="none" strike="noStrike" baseline="0" dirty="0">
              <a:solidFill>
                <a:srgbClr val="000000"/>
              </a:solidFill>
              <a:latin typeface="Arial"/>
              <a:cs typeface="Arial"/>
            </a:rPr>
            <a:t>s</a:t>
          </a:r>
          <a:r>
            <a:rPr lang="en-US" sz="700" b="0" i="1" u="none" strike="noStrike" baseline="0" dirty="0">
              <a:solidFill>
                <a:srgbClr val="000000"/>
              </a:solidFill>
              <a:latin typeface="Arial"/>
              <a:cs typeface="Arial"/>
            </a:rPr>
            <a:t>: </a:t>
          </a:r>
          <a:r>
            <a:rPr lang="lv-LV" sz="700" b="0" i="1" u="none" strike="noStrike" baseline="0" dirty="0">
              <a:solidFill>
                <a:srgbClr val="000000"/>
              </a:solidFill>
              <a:latin typeface="Arial"/>
              <a:cs typeface="Arial"/>
            </a:rPr>
            <a:t>respondenti, kuri pamanījuši faktu pārbaudes materiālus</a:t>
          </a:r>
          <a:endParaRPr lang="en-US" sz="700" b="0" i="1" u="none" strike="noStrike" baseline="0" dirty="0">
            <a:solidFill>
              <a:srgbClr val="000000"/>
            </a:solidFill>
            <a:latin typeface="Arial"/>
            <a:cs typeface="Aria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0.00074</cdr:x>
      <cdr:y>0.90018</cdr:y>
    </cdr:from>
    <cdr:to>
      <cdr:x>0.00074</cdr:x>
      <cdr:y>0.90089</cdr:y>
    </cdr:to>
    <cdr:sp macro="" textlink="">
      <cdr:nvSpPr>
        <cdr:cNvPr id="765953" name="Text Box 1"/>
        <cdr:cNvSpPr txBox="1">
          <a:spLocks xmlns:a="http://schemas.openxmlformats.org/drawingml/2006/main" noChangeArrowheads="1"/>
        </cdr:cNvSpPr>
      </cdr:nvSpPr>
      <cdr:spPr bwMode="auto">
        <a:xfrm xmlns:a="http://schemas.openxmlformats.org/drawingml/2006/main">
          <a:off x="47802" y="1520978"/>
          <a:ext cx="2397482" cy="183168"/>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cdr:spPr>
      <cdr:txBody>
        <a:bodyPr xmlns:a="http://schemas.openxmlformats.org/drawingml/2006/main" vertOverflow="clip" wrap="square" lIns="27432" tIns="0" rIns="0" bIns="22860" anchor="b" upright="1"/>
        <a:lstStyle xmlns:a="http://schemas.openxmlformats.org/drawingml/2006/main"/>
        <a:p xmlns:a="http://schemas.openxmlformats.org/drawingml/2006/main">
          <a:pPr algn="l" rtl="0">
            <a:defRPr sz="1000"/>
          </a:pPr>
          <a:r>
            <a:rPr lang="en-US" sz="800" b="0" i="1" u="none" strike="noStrike" baseline="0">
              <a:solidFill>
                <a:srgbClr val="000000"/>
              </a:solidFill>
              <a:latin typeface="Arial"/>
              <a:cs typeface="Arial"/>
            </a:rPr>
            <a:t>Bāzes: visi respondenti</a:t>
          </a:r>
        </a:p>
      </cdr:txBody>
    </cdr:sp>
  </cdr:relSizeAnchor>
  <cdr:relSizeAnchor xmlns:cdr="http://schemas.openxmlformats.org/drawingml/2006/chartDrawing">
    <cdr:from>
      <cdr:x>0</cdr:x>
      <cdr:y>0.96774</cdr:y>
    </cdr:from>
    <cdr:to>
      <cdr:x>0.36382</cdr:x>
      <cdr:y>1</cdr:y>
    </cdr:to>
    <cdr:sp macro="" textlink="">
      <cdr:nvSpPr>
        <cdr:cNvPr id="3" name="Text Box 1"/>
        <cdr:cNvSpPr txBox="1">
          <a:spLocks xmlns:a="http://schemas.openxmlformats.org/drawingml/2006/main" noChangeArrowheads="1"/>
        </cdr:cNvSpPr>
      </cdr:nvSpPr>
      <cdr:spPr bwMode="auto">
        <a:xfrm xmlns:a="http://schemas.openxmlformats.org/drawingml/2006/main">
          <a:off x="0" y="6858000"/>
          <a:ext cx="2778098" cy="228600"/>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cdr:spPr>
      <cdr:txBody>
        <a:bodyPr xmlns:a="http://schemas.openxmlformats.org/drawingml/2006/main" wrap="square" lIns="27432" tIns="0" rIns="0" bIns="22860" anchor="b"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en-US" sz="700" b="0" i="1" u="none" strike="noStrike" baseline="0" dirty="0">
              <a:solidFill>
                <a:srgbClr val="000000"/>
              </a:solidFill>
              <a:latin typeface="Arial"/>
              <a:cs typeface="Arial"/>
            </a:rPr>
            <a:t>Bāze</a:t>
          </a:r>
          <a:r>
            <a:rPr lang="lv-LV" sz="700" b="0" i="1" u="none" strike="noStrike" baseline="0" dirty="0">
              <a:solidFill>
                <a:srgbClr val="000000"/>
              </a:solidFill>
              <a:latin typeface="Arial"/>
              <a:cs typeface="Arial"/>
            </a:rPr>
            <a:t>s</a:t>
          </a:r>
          <a:r>
            <a:rPr lang="en-US" sz="700" b="0" i="1" u="none" strike="noStrike" baseline="0" dirty="0">
              <a:solidFill>
                <a:srgbClr val="000000"/>
              </a:solidFill>
              <a:latin typeface="Arial"/>
              <a:cs typeface="Arial"/>
            </a:rPr>
            <a:t>: </a:t>
          </a:r>
          <a:r>
            <a:rPr lang="lv-LV" sz="700" b="0" i="1" u="none" strike="noStrike" baseline="0" dirty="0">
              <a:solidFill>
                <a:srgbClr val="000000"/>
              </a:solidFill>
              <a:latin typeface="Arial"/>
              <a:cs typeface="Arial"/>
            </a:rPr>
            <a:t>visi respondenti</a:t>
          </a:r>
          <a:endParaRPr lang="en-US" sz="700" b="0" i="1" u="none" strike="noStrike" baseline="0" dirty="0">
            <a:solidFill>
              <a:srgbClr val="000000"/>
            </a:solidFill>
            <a:latin typeface="Arial"/>
            <a:cs typeface="Arial"/>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cdr:x>
      <cdr:y>0.95732</cdr:y>
    </cdr:from>
    <cdr:to>
      <cdr:x>0</cdr:x>
      <cdr:y>0.95756</cdr:y>
    </cdr:to>
    <cdr:sp macro="" textlink="">
      <cdr:nvSpPr>
        <cdr:cNvPr id="292865" name="Text Box 1"/>
        <cdr:cNvSpPr txBox="1">
          <a:spLocks xmlns:a="http://schemas.openxmlformats.org/drawingml/2006/main" noChangeArrowheads="1"/>
        </cdr:cNvSpPr>
      </cdr:nvSpPr>
      <cdr:spPr bwMode="auto">
        <a:xfrm xmlns:a="http://schemas.openxmlformats.org/drawingml/2006/main">
          <a:off x="0" y="4014502"/>
          <a:ext cx="2207216" cy="199358"/>
        </a:xfrm>
        <a:prstGeom xmlns:a="http://schemas.openxmlformats.org/drawingml/2006/main" prst="rect">
          <a:avLst/>
        </a:prstGeom>
        <a:noFill xmlns:a="http://schemas.openxmlformats.org/drawingml/2006/main"/>
        <a:ln xmlns:a="http://schemas.openxmlformats.org/drawingml/2006/main">
          <a:noFill/>
        </a:ln>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l" rtl="0">
            <a:defRPr sz="1000"/>
          </a:pPr>
          <a:r>
            <a:rPr lang="en-US" sz="1000" b="0" i="1" u="none" strike="noStrike" baseline="0">
              <a:solidFill>
                <a:srgbClr val="000000"/>
              </a:solidFill>
              <a:latin typeface="Arial"/>
              <a:cs typeface="Arial"/>
            </a:rPr>
            <a:t>Bāze: visi respondenti, n=</a:t>
          </a:r>
          <a:r>
            <a:rPr lang="lv-LV" sz="1000" b="0" i="1" u="none" strike="noStrike" baseline="0">
              <a:solidFill>
                <a:srgbClr val="000000"/>
              </a:solidFill>
              <a:latin typeface="Arial"/>
              <a:cs typeface="Arial"/>
            </a:rPr>
            <a:t>1010</a:t>
          </a:r>
          <a:endParaRPr lang="en-US" sz="1000" b="0" i="1" u="none" strike="noStrike" baseline="0">
            <a:solidFill>
              <a:srgbClr val="000000"/>
            </a:solidFill>
            <a:latin typeface="Arial"/>
            <a:cs typeface="Arial"/>
          </a:endParaRPr>
        </a:p>
      </cdr:txBody>
    </cdr:sp>
  </cdr:relSizeAnchor>
  <cdr:relSizeAnchor xmlns:cdr="http://schemas.openxmlformats.org/drawingml/2006/chartDrawing">
    <cdr:from>
      <cdr:x>0.00074</cdr:x>
      <cdr:y>0.90018</cdr:y>
    </cdr:from>
    <cdr:to>
      <cdr:x>0.00074</cdr:x>
      <cdr:y>0.90089</cdr:y>
    </cdr:to>
    <cdr:sp macro="" textlink="">
      <cdr:nvSpPr>
        <cdr:cNvPr id="765953" name="Text Box 1"/>
        <cdr:cNvSpPr txBox="1">
          <a:spLocks xmlns:a="http://schemas.openxmlformats.org/drawingml/2006/main" noChangeArrowheads="1"/>
        </cdr:cNvSpPr>
      </cdr:nvSpPr>
      <cdr:spPr bwMode="auto">
        <a:xfrm xmlns:a="http://schemas.openxmlformats.org/drawingml/2006/main">
          <a:off x="47802" y="1520978"/>
          <a:ext cx="2397482" cy="183168"/>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cdr:spPr>
      <cdr:txBody>
        <a:bodyPr xmlns:a="http://schemas.openxmlformats.org/drawingml/2006/main" vertOverflow="clip" wrap="square" lIns="27432" tIns="0" rIns="0" bIns="22860" anchor="b" upright="1"/>
        <a:lstStyle xmlns:a="http://schemas.openxmlformats.org/drawingml/2006/main"/>
        <a:p xmlns:a="http://schemas.openxmlformats.org/drawingml/2006/main">
          <a:pPr algn="l" rtl="0">
            <a:defRPr sz="1000"/>
          </a:pPr>
          <a:r>
            <a:rPr lang="en-US" sz="800" b="0" i="1" u="none" strike="noStrike" baseline="0">
              <a:solidFill>
                <a:srgbClr val="000000"/>
              </a:solidFill>
              <a:latin typeface="Arial"/>
              <a:cs typeface="Arial"/>
            </a:rPr>
            <a:t>Bāzes: visi respondenti</a:t>
          </a:r>
        </a:p>
      </cdr:txBody>
    </cdr:sp>
  </cdr:relSizeAnchor>
  <cdr:relSizeAnchor xmlns:cdr="http://schemas.openxmlformats.org/drawingml/2006/chartDrawing">
    <cdr:from>
      <cdr:x>0</cdr:x>
      <cdr:y>0.94219</cdr:y>
    </cdr:from>
    <cdr:to>
      <cdr:x>0.36382</cdr:x>
      <cdr:y>1</cdr:y>
    </cdr:to>
    <cdr:sp macro="" textlink="">
      <cdr:nvSpPr>
        <cdr:cNvPr id="3" name="Text Box 1"/>
        <cdr:cNvSpPr txBox="1">
          <a:spLocks xmlns:a="http://schemas.openxmlformats.org/drawingml/2006/main" noChangeArrowheads="1"/>
        </cdr:cNvSpPr>
      </cdr:nvSpPr>
      <cdr:spPr bwMode="auto">
        <a:xfrm xmlns:a="http://schemas.openxmlformats.org/drawingml/2006/main">
          <a:off x="0" y="4201584"/>
          <a:ext cx="2731947" cy="257797"/>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cdr:spPr>
      <cdr:txBody>
        <a:bodyPr xmlns:a="http://schemas.openxmlformats.org/drawingml/2006/main" wrap="square" lIns="27432" tIns="0" rIns="0" bIns="22860" anchor="b"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en-US" sz="800" b="0" i="1" u="none" strike="noStrike" baseline="0" dirty="0">
              <a:solidFill>
                <a:srgbClr val="000000"/>
              </a:solidFill>
              <a:latin typeface="Arial"/>
              <a:cs typeface="Arial"/>
            </a:rPr>
            <a:t>Bāze: </a:t>
          </a:r>
          <a:r>
            <a:rPr lang="lv-LV" sz="800" b="0" i="1" u="none" strike="noStrike" baseline="0" dirty="0">
              <a:solidFill>
                <a:srgbClr val="000000"/>
              </a:solidFill>
              <a:latin typeface="Arial"/>
              <a:cs typeface="Arial"/>
            </a:rPr>
            <a:t>visi respondenti, n=1019</a:t>
          </a:r>
          <a:endParaRPr lang="en-US" sz="800" b="0" i="1" u="none" strike="noStrike" baseline="0" dirty="0">
            <a:solidFill>
              <a:srgbClr val="000000"/>
            </a:solidFill>
            <a:latin typeface="Arial"/>
            <a:cs typeface="Arial"/>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cdr:x>
      <cdr:y>0.95732</cdr:y>
    </cdr:from>
    <cdr:to>
      <cdr:x>0</cdr:x>
      <cdr:y>0.95756</cdr:y>
    </cdr:to>
    <cdr:sp macro="" textlink="">
      <cdr:nvSpPr>
        <cdr:cNvPr id="292865" name="Text Box 1"/>
        <cdr:cNvSpPr txBox="1">
          <a:spLocks xmlns:a="http://schemas.openxmlformats.org/drawingml/2006/main" noChangeArrowheads="1"/>
        </cdr:cNvSpPr>
      </cdr:nvSpPr>
      <cdr:spPr bwMode="auto">
        <a:xfrm xmlns:a="http://schemas.openxmlformats.org/drawingml/2006/main">
          <a:off x="0" y="4014502"/>
          <a:ext cx="2207216" cy="199358"/>
        </a:xfrm>
        <a:prstGeom xmlns:a="http://schemas.openxmlformats.org/drawingml/2006/main" prst="rect">
          <a:avLst/>
        </a:prstGeom>
        <a:noFill xmlns:a="http://schemas.openxmlformats.org/drawingml/2006/main"/>
        <a:ln xmlns:a="http://schemas.openxmlformats.org/drawingml/2006/main">
          <a:noFill/>
        </a:ln>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l" rtl="0">
            <a:defRPr sz="1000"/>
          </a:pPr>
          <a:r>
            <a:rPr lang="en-US" sz="1000" b="0" i="1" u="none" strike="noStrike" baseline="0">
              <a:solidFill>
                <a:srgbClr val="000000"/>
              </a:solidFill>
              <a:latin typeface="Arial"/>
              <a:cs typeface="Arial"/>
            </a:rPr>
            <a:t>Bāze: visi respondenti, n=</a:t>
          </a:r>
          <a:r>
            <a:rPr lang="lv-LV" sz="1000" b="0" i="1" u="none" strike="noStrike" baseline="0">
              <a:solidFill>
                <a:srgbClr val="000000"/>
              </a:solidFill>
              <a:latin typeface="Arial"/>
              <a:cs typeface="Arial"/>
            </a:rPr>
            <a:t>1010</a:t>
          </a:r>
          <a:endParaRPr lang="en-US" sz="1000" b="0" i="1" u="none" strike="noStrike" baseline="0">
            <a:solidFill>
              <a:srgbClr val="000000"/>
            </a:solidFill>
            <a:latin typeface="Arial"/>
            <a:cs typeface="Arial"/>
          </a:endParaRPr>
        </a:p>
      </cdr:txBody>
    </cdr:sp>
  </cdr:relSizeAnchor>
  <cdr:relSizeAnchor xmlns:cdr="http://schemas.openxmlformats.org/drawingml/2006/chartDrawing">
    <cdr:from>
      <cdr:x>0.00074</cdr:x>
      <cdr:y>0.90018</cdr:y>
    </cdr:from>
    <cdr:to>
      <cdr:x>0.00074</cdr:x>
      <cdr:y>0.90089</cdr:y>
    </cdr:to>
    <cdr:sp macro="" textlink="">
      <cdr:nvSpPr>
        <cdr:cNvPr id="765953" name="Text Box 1"/>
        <cdr:cNvSpPr txBox="1">
          <a:spLocks xmlns:a="http://schemas.openxmlformats.org/drawingml/2006/main" noChangeArrowheads="1"/>
        </cdr:cNvSpPr>
      </cdr:nvSpPr>
      <cdr:spPr bwMode="auto">
        <a:xfrm xmlns:a="http://schemas.openxmlformats.org/drawingml/2006/main">
          <a:off x="47802" y="1520978"/>
          <a:ext cx="2397482" cy="183168"/>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cdr:spPr>
      <cdr:txBody>
        <a:bodyPr xmlns:a="http://schemas.openxmlformats.org/drawingml/2006/main" vertOverflow="clip" wrap="square" lIns="27432" tIns="0" rIns="0" bIns="22860" anchor="b" upright="1"/>
        <a:lstStyle xmlns:a="http://schemas.openxmlformats.org/drawingml/2006/main"/>
        <a:p xmlns:a="http://schemas.openxmlformats.org/drawingml/2006/main">
          <a:pPr algn="l" rtl="0">
            <a:defRPr sz="1000"/>
          </a:pPr>
          <a:r>
            <a:rPr lang="en-US" sz="800" b="0" i="1" u="none" strike="noStrike" baseline="0">
              <a:solidFill>
                <a:srgbClr val="000000"/>
              </a:solidFill>
              <a:latin typeface="Arial"/>
              <a:cs typeface="Arial"/>
            </a:rPr>
            <a:t>Bāzes: visi respondenti</a:t>
          </a:r>
        </a:p>
      </cdr:txBody>
    </cdr:sp>
  </cdr:relSizeAnchor>
  <cdr:relSizeAnchor xmlns:cdr="http://schemas.openxmlformats.org/drawingml/2006/chartDrawing">
    <cdr:from>
      <cdr:x>0</cdr:x>
      <cdr:y>0.94219</cdr:y>
    </cdr:from>
    <cdr:to>
      <cdr:x>0.36382</cdr:x>
      <cdr:y>1</cdr:y>
    </cdr:to>
    <cdr:sp macro="" textlink="">
      <cdr:nvSpPr>
        <cdr:cNvPr id="3" name="Text Box 1"/>
        <cdr:cNvSpPr txBox="1">
          <a:spLocks xmlns:a="http://schemas.openxmlformats.org/drawingml/2006/main" noChangeArrowheads="1"/>
        </cdr:cNvSpPr>
      </cdr:nvSpPr>
      <cdr:spPr bwMode="auto">
        <a:xfrm xmlns:a="http://schemas.openxmlformats.org/drawingml/2006/main">
          <a:off x="0" y="4201584"/>
          <a:ext cx="2731947" cy="257797"/>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cdr:spPr>
      <cdr:txBody>
        <a:bodyPr xmlns:a="http://schemas.openxmlformats.org/drawingml/2006/main" wrap="square" lIns="27432" tIns="0" rIns="0" bIns="22860" anchor="b"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en-US" sz="800" b="0" i="1" u="none" strike="noStrike" baseline="0" dirty="0">
              <a:solidFill>
                <a:srgbClr val="000000"/>
              </a:solidFill>
              <a:latin typeface="Arial"/>
              <a:cs typeface="Arial"/>
            </a:rPr>
            <a:t>Bāze</a:t>
          </a:r>
          <a:r>
            <a:rPr lang="lv-LV" sz="800" b="0" i="1" u="none" strike="noStrike" baseline="0" dirty="0">
              <a:solidFill>
                <a:srgbClr val="000000"/>
              </a:solidFill>
              <a:latin typeface="Arial"/>
              <a:cs typeface="Arial"/>
            </a:rPr>
            <a:t>s</a:t>
          </a:r>
          <a:r>
            <a:rPr lang="en-US" sz="800" b="0" i="1" u="none" strike="noStrike" baseline="0" dirty="0">
              <a:solidFill>
                <a:srgbClr val="000000"/>
              </a:solidFill>
              <a:latin typeface="Arial"/>
              <a:cs typeface="Arial"/>
            </a:rPr>
            <a:t>: </a:t>
          </a:r>
          <a:r>
            <a:rPr lang="lv-LV" sz="800" b="0" i="1" u="none" strike="noStrike" baseline="0" dirty="0">
              <a:solidFill>
                <a:srgbClr val="000000"/>
              </a:solidFill>
              <a:latin typeface="Arial"/>
              <a:cs typeface="Arial"/>
            </a:rPr>
            <a:t>visi respondenti</a:t>
          </a:r>
          <a:endParaRPr lang="en-US" sz="800" b="0" i="1" u="none" strike="noStrike" baseline="0" dirty="0">
            <a:solidFill>
              <a:srgbClr val="000000"/>
            </a:solidFill>
            <a:latin typeface="Arial"/>
            <a:cs typeface="Arial"/>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cdr:x>
      <cdr:y>0.95732</cdr:y>
    </cdr:from>
    <cdr:to>
      <cdr:x>0</cdr:x>
      <cdr:y>0.95756</cdr:y>
    </cdr:to>
    <cdr:sp macro="" textlink="">
      <cdr:nvSpPr>
        <cdr:cNvPr id="292865" name="Text Box 1"/>
        <cdr:cNvSpPr txBox="1">
          <a:spLocks xmlns:a="http://schemas.openxmlformats.org/drawingml/2006/main" noChangeArrowheads="1"/>
        </cdr:cNvSpPr>
      </cdr:nvSpPr>
      <cdr:spPr bwMode="auto">
        <a:xfrm xmlns:a="http://schemas.openxmlformats.org/drawingml/2006/main">
          <a:off x="0" y="4014502"/>
          <a:ext cx="2207216" cy="199358"/>
        </a:xfrm>
        <a:prstGeom xmlns:a="http://schemas.openxmlformats.org/drawingml/2006/main" prst="rect">
          <a:avLst/>
        </a:prstGeom>
        <a:noFill xmlns:a="http://schemas.openxmlformats.org/drawingml/2006/main"/>
        <a:ln xmlns:a="http://schemas.openxmlformats.org/drawingml/2006/main">
          <a:noFill/>
        </a:ln>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l" rtl="0">
            <a:defRPr sz="1000"/>
          </a:pPr>
          <a:r>
            <a:rPr lang="en-US" sz="1000" b="0" i="1" u="none" strike="noStrike" baseline="0">
              <a:solidFill>
                <a:srgbClr val="000000"/>
              </a:solidFill>
              <a:latin typeface="Arial"/>
              <a:cs typeface="Arial"/>
            </a:rPr>
            <a:t>Bāze: visi respondenti, n=</a:t>
          </a:r>
          <a:r>
            <a:rPr lang="lv-LV" sz="1000" b="0" i="1" u="none" strike="noStrike" baseline="0">
              <a:solidFill>
                <a:srgbClr val="000000"/>
              </a:solidFill>
              <a:latin typeface="Arial"/>
              <a:cs typeface="Arial"/>
            </a:rPr>
            <a:t>1010</a:t>
          </a:r>
          <a:endParaRPr lang="en-US" sz="1000" b="0" i="1" u="none" strike="noStrike" baseline="0">
            <a:solidFill>
              <a:srgbClr val="000000"/>
            </a:solidFill>
            <a:latin typeface="Arial"/>
            <a:cs typeface="Arial"/>
          </a:endParaRPr>
        </a:p>
      </cdr:txBody>
    </cdr:sp>
  </cdr:relSizeAnchor>
  <cdr:relSizeAnchor xmlns:cdr="http://schemas.openxmlformats.org/drawingml/2006/chartDrawing">
    <cdr:from>
      <cdr:x>0.00074</cdr:x>
      <cdr:y>0.90018</cdr:y>
    </cdr:from>
    <cdr:to>
      <cdr:x>0.00074</cdr:x>
      <cdr:y>0.90089</cdr:y>
    </cdr:to>
    <cdr:sp macro="" textlink="">
      <cdr:nvSpPr>
        <cdr:cNvPr id="765953" name="Text Box 1"/>
        <cdr:cNvSpPr txBox="1">
          <a:spLocks xmlns:a="http://schemas.openxmlformats.org/drawingml/2006/main" noChangeArrowheads="1"/>
        </cdr:cNvSpPr>
      </cdr:nvSpPr>
      <cdr:spPr bwMode="auto">
        <a:xfrm xmlns:a="http://schemas.openxmlformats.org/drawingml/2006/main">
          <a:off x="47802" y="1520978"/>
          <a:ext cx="2397482" cy="183168"/>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cdr:spPr>
      <cdr:txBody>
        <a:bodyPr xmlns:a="http://schemas.openxmlformats.org/drawingml/2006/main" vertOverflow="clip" wrap="square" lIns="27432" tIns="0" rIns="0" bIns="22860" anchor="b" upright="1"/>
        <a:lstStyle xmlns:a="http://schemas.openxmlformats.org/drawingml/2006/main"/>
        <a:p xmlns:a="http://schemas.openxmlformats.org/drawingml/2006/main">
          <a:pPr algn="l" rtl="0">
            <a:defRPr sz="1000"/>
          </a:pPr>
          <a:r>
            <a:rPr lang="en-US" sz="800" b="0" i="1" u="none" strike="noStrike" baseline="0">
              <a:solidFill>
                <a:srgbClr val="000000"/>
              </a:solidFill>
              <a:latin typeface="Arial"/>
              <a:cs typeface="Arial"/>
            </a:rPr>
            <a:t>Bāzes: visi respondenti</a:t>
          </a:r>
        </a:p>
      </cdr:txBody>
    </cdr:sp>
  </cdr:relSizeAnchor>
  <cdr:relSizeAnchor xmlns:cdr="http://schemas.openxmlformats.org/drawingml/2006/chartDrawing">
    <cdr:from>
      <cdr:x>0</cdr:x>
      <cdr:y>0.94219</cdr:y>
    </cdr:from>
    <cdr:to>
      <cdr:x>0.36382</cdr:x>
      <cdr:y>1</cdr:y>
    </cdr:to>
    <cdr:sp macro="" textlink="">
      <cdr:nvSpPr>
        <cdr:cNvPr id="3" name="Text Box 1"/>
        <cdr:cNvSpPr txBox="1">
          <a:spLocks xmlns:a="http://schemas.openxmlformats.org/drawingml/2006/main" noChangeArrowheads="1"/>
        </cdr:cNvSpPr>
      </cdr:nvSpPr>
      <cdr:spPr bwMode="auto">
        <a:xfrm xmlns:a="http://schemas.openxmlformats.org/drawingml/2006/main">
          <a:off x="0" y="4201584"/>
          <a:ext cx="2731947" cy="257797"/>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cdr:spPr>
      <cdr:txBody>
        <a:bodyPr xmlns:a="http://schemas.openxmlformats.org/drawingml/2006/main" wrap="square" lIns="27432" tIns="0" rIns="0" bIns="22860" anchor="b"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en-US" sz="800" b="0" i="1" u="none" strike="noStrike" baseline="0" dirty="0">
              <a:solidFill>
                <a:srgbClr val="000000"/>
              </a:solidFill>
              <a:latin typeface="Arial"/>
              <a:cs typeface="Arial"/>
            </a:rPr>
            <a:t>Bāze</a:t>
          </a:r>
          <a:r>
            <a:rPr lang="lv-LV" sz="800" b="0" i="1" u="none" strike="noStrike" baseline="0" dirty="0">
              <a:solidFill>
                <a:srgbClr val="000000"/>
              </a:solidFill>
              <a:latin typeface="Arial"/>
              <a:cs typeface="Arial"/>
            </a:rPr>
            <a:t>s</a:t>
          </a:r>
          <a:r>
            <a:rPr lang="en-US" sz="800" b="0" i="1" u="none" strike="noStrike" baseline="0" dirty="0">
              <a:solidFill>
                <a:srgbClr val="000000"/>
              </a:solidFill>
              <a:latin typeface="Arial"/>
              <a:cs typeface="Arial"/>
            </a:rPr>
            <a:t>: </a:t>
          </a:r>
          <a:r>
            <a:rPr lang="lv-LV" sz="800" b="0" i="1" u="none" strike="noStrike" baseline="0" dirty="0">
              <a:solidFill>
                <a:srgbClr val="000000"/>
              </a:solidFill>
              <a:latin typeface="Arial"/>
              <a:cs typeface="Arial"/>
            </a:rPr>
            <a:t>visi respondenti</a:t>
          </a:r>
          <a:endParaRPr lang="en-US" sz="800" b="0" i="1" u="none" strike="noStrike" baseline="0" dirty="0">
            <a:solidFill>
              <a:srgbClr val="000000"/>
            </a:solidFill>
            <a:latin typeface="Arial"/>
            <a:cs typeface="Arial"/>
          </a:endParaRPr>
        </a:p>
      </cdr:txBody>
    </cdr:sp>
  </cdr:relSizeAnchor>
</c:userShapes>
</file>

<file path=ppt/drawings/drawing6.xml><?xml version="1.0" encoding="utf-8"?>
<c:userShapes xmlns:c="http://schemas.openxmlformats.org/drawingml/2006/chart">
  <cdr:relSizeAnchor xmlns:cdr="http://schemas.openxmlformats.org/drawingml/2006/chartDrawing">
    <cdr:from>
      <cdr:x>0.00074</cdr:x>
      <cdr:y>0.90164</cdr:y>
    </cdr:from>
    <cdr:to>
      <cdr:x>0.00074</cdr:x>
      <cdr:y>0.9021</cdr:y>
    </cdr:to>
    <cdr:sp macro="" textlink="">
      <cdr:nvSpPr>
        <cdr:cNvPr id="765953" name="Text Box 1"/>
        <cdr:cNvSpPr txBox="1">
          <a:spLocks xmlns:a="http://schemas.openxmlformats.org/drawingml/2006/main" noChangeArrowheads="1"/>
        </cdr:cNvSpPr>
      </cdr:nvSpPr>
      <cdr:spPr bwMode="auto">
        <a:xfrm xmlns:a="http://schemas.openxmlformats.org/drawingml/2006/main">
          <a:off x="47802" y="1520978"/>
          <a:ext cx="2397482" cy="183168"/>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cdr:spPr>
      <cdr:txBody>
        <a:bodyPr xmlns:a="http://schemas.openxmlformats.org/drawingml/2006/main" vertOverflow="clip" wrap="square" lIns="27432" tIns="0" rIns="0" bIns="22860" anchor="b" upright="1"/>
        <a:lstStyle xmlns:a="http://schemas.openxmlformats.org/drawingml/2006/main"/>
        <a:p xmlns:a="http://schemas.openxmlformats.org/drawingml/2006/main">
          <a:pPr algn="l" rtl="0">
            <a:defRPr sz="1000"/>
          </a:pPr>
          <a:r>
            <a:rPr lang="en-US" sz="800" b="0" i="1" u="none" strike="noStrike" baseline="0">
              <a:solidFill>
                <a:srgbClr val="000000"/>
              </a:solidFill>
              <a:latin typeface="Arial"/>
              <a:cs typeface="Arial"/>
            </a:rPr>
            <a:t>Bāzes: visi respondenti</a:t>
          </a:r>
        </a:p>
      </cdr:txBody>
    </cdr:sp>
  </cdr:relSizeAnchor>
  <cdr:relSizeAnchor xmlns:cdr="http://schemas.openxmlformats.org/drawingml/2006/chartDrawing">
    <cdr:from>
      <cdr:x>0</cdr:x>
      <cdr:y>0.94651</cdr:y>
    </cdr:from>
    <cdr:to>
      <cdr:x>0.35864</cdr:x>
      <cdr:y>0.99928</cdr:y>
    </cdr:to>
    <cdr:sp macro="" textlink="">
      <cdr:nvSpPr>
        <cdr:cNvPr id="3" name="Text Box 1"/>
        <cdr:cNvSpPr txBox="1">
          <a:spLocks xmlns:a="http://schemas.openxmlformats.org/drawingml/2006/main" noChangeArrowheads="1"/>
        </cdr:cNvSpPr>
      </cdr:nvSpPr>
      <cdr:spPr bwMode="auto">
        <a:xfrm xmlns:a="http://schemas.openxmlformats.org/drawingml/2006/main">
          <a:off x="0" y="3276600"/>
          <a:ext cx="2293620" cy="190500"/>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cdr:spPr>
      <cdr:txBody>
        <a:bodyPr xmlns:a="http://schemas.openxmlformats.org/drawingml/2006/main" wrap="square" lIns="27432" tIns="0" rIns="0" bIns="22860" anchor="b"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en-US" sz="800" b="0" i="1" u="none" strike="noStrike" baseline="0" dirty="0">
              <a:solidFill>
                <a:srgbClr val="000000"/>
              </a:solidFill>
              <a:latin typeface="Arial"/>
              <a:cs typeface="Arial"/>
            </a:rPr>
            <a:t>Bāze: </a:t>
          </a:r>
          <a:r>
            <a:rPr lang="lv-LV" sz="800" b="0" i="1" u="none" strike="noStrike" baseline="0" dirty="0">
              <a:solidFill>
                <a:srgbClr val="000000"/>
              </a:solidFill>
              <a:latin typeface="Arial"/>
              <a:cs typeface="Arial"/>
            </a:rPr>
            <a:t>visi respondenti, n=1019</a:t>
          </a:r>
          <a:endParaRPr lang="en-US" sz="800" b="0" i="1" u="none" strike="noStrike" baseline="0" dirty="0">
            <a:solidFill>
              <a:srgbClr val="000000"/>
            </a:solidFill>
            <a:latin typeface="Arial"/>
            <a:cs typeface="Arial"/>
          </a:endParaRPr>
        </a:p>
      </cdr:txBody>
    </cdr:sp>
  </cdr:relSizeAnchor>
</c:userShapes>
</file>

<file path=ppt/drawings/drawing7.xml><?xml version="1.0" encoding="utf-8"?>
<c:userShapes xmlns:c="http://schemas.openxmlformats.org/drawingml/2006/chart">
  <cdr:relSizeAnchor xmlns:cdr="http://schemas.openxmlformats.org/drawingml/2006/chartDrawing">
    <cdr:from>
      <cdr:x>0</cdr:x>
      <cdr:y>0.92753</cdr:y>
    </cdr:from>
    <cdr:to>
      <cdr:x>0</cdr:x>
      <cdr:y>0.92825</cdr:y>
    </cdr:to>
    <cdr:sp macro="" textlink="">
      <cdr:nvSpPr>
        <cdr:cNvPr id="310273" name="Text Box 1"/>
        <cdr:cNvSpPr txBox="1">
          <a:spLocks xmlns:a="http://schemas.openxmlformats.org/drawingml/2006/main" noChangeArrowheads="1"/>
        </cdr:cNvSpPr>
      </cdr:nvSpPr>
      <cdr:spPr bwMode="auto">
        <a:xfrm xmlns:a="http://schemas.openxmlformats.org/drawingml/2006/main">
          <a:off x="0" y="2222193"/>
          <a:ext cx="2548254" cy="200966"/>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cdr:spPr>
      <cdr:txBody>
        <a:bodyPr xmlns:a="http://schemas.openxmlformats.org/drawingml/2006/main" vertOverflow="clip" wrap="square" lIns="27432" tIns="22860" rIns="0" bIns="22860" anchor="ctr" upright="1"/>
        <a:lstStyle xmlns:a="http://schemas.openxmlformats.org/drawingml/2006/main"/>
        <a:p xmlns:a="http://schemas.openxmlformats.org/drawingml/2006/main">
          <a:pPr algn="l" rtl="0">
            <a:defRPr sz="1000"/>
          </a:pPr>
          <a:r>
            <a:rPr lang="en-US" sz="800" b="0" i="1" u="none" strike="noStrike" baseline="0">
              <a:solidFill>
                <a:srgbClr val="000000"/>
              </a:solidFill>
              <a:latin typeface="Arial"/>
              <a:cs typeface="Arial"/>
            </a:rPr>
            <a:t>Bāze: visi respondenti, n</a:t>
          </a:r>
          <a:r>
            <a:rPr lang="lv-LV" sz="800" b="0" i="1" u="none" strike="noStrike" baseline="0">
              <a:solidFill>
                <a:srgbClr val="000000"/>
              </a:solidFill>
              <a:latin typeface="Arial"/>
              <a:cs typeface="Arial"/>
            </a:rPr>
            <a:t>=1015</a:t>
          </a:r>
          <a:endParaRPr lang="en-US" sz="800" b="0" i="1" u="none" strike="noStrike" baseline="0">
            <a:solidFill>
              <a:srgbClr val="000000"/>
            </a:solidFill>
            <a:latin typeface="Arial"/>
            <a:cs typeface="Arial"/>
          </a:endParaRPr>
        </a:p>
      </cdr:txBody>
    </cdr:sp>
  </cdr:relSizeAnchor>
  <cdr:relSizeAnchor xmlns:cdr="http://schemas.openxmlformats.org/drawingml/2006/chartDrawing">
    <cdr:from>
      <cdr:x>0</cdr:x>
      <cdr:y>0.92843</cdr:y>
    </cdr:from>
    <cdr:to>
      <cdr:x>0</cdr:x>
      <cdr:y>0.92915</cdr:y>
    </cdr:to>
    <cdr:sp macro="" textlink="">
      <cdr:nvSpPr>
        <cdr:cNvPr id="3" name="Text Box 1"/>
        <cdr:cNvSpPr txBox="1">
          <a:spLocks xmlns:a="http://schemas.openxmlformats.org/drawingml/2006/main" noChangeArrowheads="1"/>
        </cdr:cNvSpPr>
      </cdr:nvSpPr>
      <cdr:spPr bwMode="auto">
        <a:xfrm xmlns:a="http://schemas.openxmlformats.org/drawingml/2006/main">
          <a:off x="0" y="2552700"/>
          <a:ext cx="2567065" cy="220980"/>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cdr:spPr>
      <cdr:txBody>
        <a:bodyPr xmlns:a="http://schemas.openxmlformats.org/drawingml/2006/main" wrap="square" lIns="27432" tIns="22860" rIns="0"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en-US" sz="1000" b="0" i="1" u="none" strike="noStrike" baseline="0">
              <a:solidFill>
                <a:srgbClr val="000000"/>
              </a:solidFill>
              <a:latin typeface="Arial"/>
              <a:cs typeface="Arial"/>
            </a:rPr>
            <a:t>Bāze: visi respondenti, n</a:t>
          </a:r>
          <a:r>
            <a:rPr lang="lv-LV" sz="1000" b="0" i="1" u="none" strike="noStrike" baseline="0">
              <a:solidFill>
                <a:srgbClr val="000000"/>
              </a:solidFill>
              <a:latin typeface="Arial"/>
              <a:cs typeface="Arial"/>
            </a:rPr>
            <a:t>=1010</a:t>
          </a:r>
          <a:endParaRPr lang="en-US" sz="1000" b="0" i="1" u="none" strike="noStrike" baseline="0">
            <a:solidFill>
              <a:srgbClr val="000000"/>
            </a:solidFill>
            <a:latin typeface="Arial"/>
            <a:cs typeface="Arial"/>
          </a:endParaRPr>
        </a:p>
      </cdr:txBody>
    </cdr:sp>
  </cdr:relSizeAnchor>
  <cdr:relSizeAnchor xmlns:cdr="http://schemas.openxmlformats.org/drawingml/2006/chartDrawing">
    <cdr:from>
      <cdr:x>0</cdr:x>
      <cdr:y>0.9375</cdr:y>
    </cdr:from>
    <cdr:to>
      <cdr:x>0.77649</cdr:x>
      <cdr:y>0.99188</cdr:y>
    </cdr:to>
    <cdr:sp macro="" textlink="">
      <cdr:nvSpPr>
        <cdr:cNvPr id="6" name="Text Box 1"/>
        <cdr:cNvSpPr txBox="1">
          <a:spLocks xmlns:a="http://schemas.openxmlformats.org/drawingml/2006/main" noChangeArrowheads="1"/>
        </cdr:cNvSpPr>
      </cdr:nvSpPr>
      <cdr:spPr bwMode="auto">
        <a:xfrm xmlns:a="http://schemas.openxmlformats.org/drawingml/2006/main">
          <a:off x="0" y="3240360"/>
          <a:ext cx="6597792" cy="187958"/>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cdr:spPr>
      <cdr:txBody>
        <a:bodyPr xmlns:a="http://schemas.openxmlformats.org/drawingml/2006/main" wrap="square" lIns="27432" tIns="0" rIns="0" bIns="22860" anchor="b"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en-US" sz="800" b="0" i="1" u="none" strike="noStrike" baseline="0" dirty="0">
              <a:solidFill>
                <a:srgbClr val="000000"/>
              </a:solidFill>
              <a:latin typeface="Arial"/>
              <a:cs typeface="Arial"/>
            </a:rPr>
            <a:t>Bāze: </a:t>
          </a:r>
          <a:r>
            <a:rPr lang="lv-LV" sz="800" b="0" i="1" u="none" strike="noStrike" baseline="0" dirty="0">
              <a:solidFill>
                <a:srgbClr val="000000"/>
              </a:solidFill>
              <a:latin typeface="Arial"/>
              <a:cs typeface="Arial"/>
            </a:rPr>
            <a:t>visi respondenti, n=1005</a:t>
          </a:r>
          <a:endParaRPr lang="en-US" sz="800" b="0" i="1" u="none" strike="noStrike" baseline="0" dirty="0">
            <a:solidFill>
              <a:srgbClr val="000000"/>
            </a:solidFill>
            <a:latin typeface="Arial"/>
            <a:cs typeface="Arial"/>
          </a:endParaRPr>
        </a:p>
      </cdr:txBody>
    </cdr:sp>
  </cdr:relSizeAnchor>
  <cdr:relSizeAnchor xmlns:cdr="http://schemas.openxmlformats.org/drawingml/2006/chartDrawing">
    <cdr:from>
      <cdr:x>0.14407</cdr:x>
      <cdr:y>0.14583</cdr:y>
    </cdr:from>
    <cdr:to>
      <cdr:x>0.20362</cdr:x>
      <cdr:y>0.84944</cdr:y>
    </cdr:to>
    <cdr:sp macro="" textlink="">
      <cdr:nvSpPr>
        <cdr:cNvPr id="5" name="Left Brace 4"/>
        <cdr:cNvSpPr/>
      </cdr:nvSpPr>
      <cdr:spPr>
        <a:xfrm xmlns:a="http://schemas.openxmlformats.org/drawingml/2006/main">
          <a:off x="1224136" y="504056"/>
          <a:ext cx="505993" cy="2431946"/>
        </a:xfrm>
        <a:prstGeom xmlns:a="http://schemas.openxmlformats.org/drawingml/2006/main" prst="leftBrace">
          <a:avLst>
            <a:gd name="adj1" fmla="val 34333"/>
            <a:gd name="adj2" fmla="val 50000"/>
          </a:avLst>
        </a:prstGeom>
        <a:ln xmlns:a="http://schemas.openxmlformats.org/drawingml/2006/main">
          <a:solidFill>
            <a:srgbClr val="539CBD"/>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endParaRPr lang="lv-LV"/>
        </a:p>
      </cdr:txBody>
    </cdr:sp>
  </cdr:relSizeAnchor>
  <cdr:relSizeAnchor xmlns:cdr="http://schemas.openxmlformats.org/drawingml/2006/chartDrawing">
    <cdr:from>
      <cdr:x>0.81356</cdr:x>
      <cdr:y>0.16667</cdr:y>
    </cdr:from>
    <cdr:to>
      <cdr:x>0.87311</cdr:x>
      <cdr:y>0.9375</cdr:y>
    </cdr:to>
    <cdr:sp macro="" textlink="">
      <cdr:nvSpPr>
        <cdr:cNvPr id="7" name="Left Brace 6"/>
        <cdr:cNvSpPr/>
      </cdr:nvSpPr>
      <cdr:spPr>
        <a:xfrm xmlns:a="http://schemas.openxmlformats.org/drawingml/2006/main" rot="10800000">
          <a:off x="6912767" y="576064"/>
          <a:ext cx="505993" cy="2664296"/>
        </a:xfrm>
        <a:prstGeom xmlns:a="http://schemas.openxmlformats.org/drawingml/2006/main" prst="leftBrace">
          <a:avLst>
            <a:gd name="adj1" fmla="val 28714"/>
            <a:gd name="adj2" fmla="val 50000"/>
          </a:avLst>
        </a:prstGeom>
        <a:ln xmlns:a="http://schemas.openxmlformats.org/drawingml/2006/main">
          <a:solidFill>
            <a:srgbClr val="B99D25"/>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endParaRPr lang="lv-LV"/>
        </a:p>
      </cdr:txBody>
    </cdr:sp>
  </cdr:relSizeAnchor>
  <cdr:relSizeAnchor xmlns:cdr="http://schemas.openxmlformats.org/drawingml/2006/chartDrawing">
    <cdr:from>
      <cdr:x>0.00847</cdr:x>
      <cdr:y>0.39583</cdr:y>
    </cdr:from>
    <cdr:to>
      <cdr:x>0.16583</cdr:x>
      <cdr:y>0.60299</cdr:y>
    </cdr:to>
    <cdr:sp macro="" textlink="">
      <cdr:nvSpPr>
        <cdr:cNvPr id="8" name="TextBox 3"/>
        <cdr:cNvSpPr txBox="1"/>
      </cdr:nvSpPr>
      <cdr:spPr>
        <a:xfrm xmlns:a="http://schemas.openxmlformats.org/drawingml/2006/main">
          <a:off x="72008" y="1368152"/>
          <a:ext cx="1337079" cy="716025"/>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lang="lv-LV" sz="1400" b="1" dirty="0">
              <a:solidFill>
                <a:srgbClr val="539CBD"/>
              </a:solidFill>
              <a:latin typeface="Arial" panose="020B0604020202020204" pitchFamily="34" charset="0"/>
              <a:cs typeface="Arial" panose="020B0604020202020204" pitchFamily="34" charset="0"/>
            </a:rPr>
            <a:t>Ir objektīva</a:t>
          </a:r>
        </a:p>
        <a:p xmlns:a="http://schemas.openxmlformats.org/drawingml/2006/main">
          <a:pPr algn="ctr"/>
          <a:r>
            <a:rPr lang="lv-LV" sz="1400" b="1" dirty="0">
              <a:solidFill>
                <a:srgbClr val="539CBD"/>
              </a:solidFill>
              <a:latin typeface="Arial" panose="020B0604020202020204" pitchFamily="34" charset="0"/>
              <a:cs typeface="Arial" panose="020B0604020202020204" pitchFamily="34" charset="0"/>
            </a:rPr>
            <a:t>37%</a:t>
          </a:r>
        </a:p>
        <a:p xmlns:a="http://schemas.openxmlformats.org/drawingml/2006/main">
          <a:pPr algn="ctr"/>
          <a:endParaRPr lang="en-US" sz="1400" b="1" dirty="0">
            <a:solidFill>
              <a:srgbClr val="539CBD"/>
            </a:solidFill>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0.86441</cdr:x>
      <cdr:y>0.48449</cdr:y>
    </cdr:from>
    <cdr:to>
      <cdr:x>1</cdr:x>
      <cdr:y>0.69166</cdr:y>
    </cdr:to>
    <cdr:sp macro="" textlink="">
      <cdr:nvSpPr>
        <cdr:cNvPr id="9" name="TextBox 3"/>
        <cdr:cNvSpPr txBox="1"/>
      </cdr:nvSpPr>
      <cdr:spPr>
        <a:xfrm xmlns:a="http://schemas.openxmlformats.org/drawingml/2006/main">
          <a:off x="7344816" y="1674583"/>
          <a:ext cx="1152128" cy="716060"/>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lang="lv-LV" sz="1600" b="1" dirty="0">
              <a:solidFill>
                <a:srgbClr val="B99D25"/>
              </a:solidFill>
              <a:latin typeface="Arial" panose="020B0604020202020204" pitchFamily="34" charset="0"/>
              <a:cs typeface="Arial" panose="020B0604020202020204" pitchFamily="34" charset="0"/>
            </a:rPr>
            <a:t>Nav objektīva</a:t>
          </a:r>
        </a:p>
        <a:p xmlns:a="http://schemas.openxmlformats.org/drawingml/2006/main">
          <a:pPr algn="ctr"/>
          <a:r>
            <a:rPr lang="lv-LV" sz="1600" b="1" dirty="0">
              <a:solidFill>
                <a:srgbClr val="B99D25"/>
              </a:solidFill>
              <a:latin typeface="Arial" panose="020B0604020202020204" pitchFamily="34" charset="0"/>
              <a:cs typeface="Arial" panose="020B0604020202020204" pitchFamily="34" charset="0"/>
            </a:rPr>
            <a:t>53%</a:t>
          </a:r>
        </a:p>
        <a:p xmlns:a="http://schemas.openxmlformats.org/drawingml/2006/main">
          <a:pPr algn="ctr"/>
          <a:endParaRPr lang="en-US" sz="1600" b="1" dirty="0">
            <a:solidFill>
              <a:srgbClr val="B99D25"/>
            </a:solidFill>
            <a:latin typeface="Arial" panose="020B0604020202020204" pitchFamily="34" charset="0"/>
            <a:cs typeface="Arial" panose="020B0604020202020204" pitchFamily="34" charset="0"/>
          </a:endParaRPr>
        </a:p>
      </cdr:txBody>
    </cdr:sp>
  </cdr:relSizeAnchor>
</c:userShapes>
</file>

<file path=ppt/drawings/drawing8.xml><?xml version="1.0" encoding="utf-8"?>
<c:userShapes xmlns:c="http://schemas.openxmlformats.org/drawingml/2006/chart">
  <cdr:relSizeAnchor xmlns:cdr="http://schemas.openxmlformats.org/drawingml/2006/chartDrawing">
    <cdr:from>
      <cdr:x>0.0089</cdr:x>
      <cdr:y>0.01634</cdr:y>
    </cdr:from>
    <cdr:to>
      <cdr:x>0.10341</cdr:x>
      <cdr:y>0.02843</cdr:y>
    </cdr:to>
    <cdr:sp macro="" textlink="">
      <cdr:nvSpPr>
        <cdr:cNvPr id="47105" name="Text Box 1"/>
        <cdr:cNvSpPr txBox="1">
          <a:spLocks xmlns:a="http://schemas.openxmlformats.org/drawingml/2006/main" noChangeArrowheads="1"/>
        </cdr:cNvSpPr>
      </cdr:nvSpPr>
      <cdr:spPr bwMode="auto">
        <a:xfrm xmlns:a="http://schemas.openxmlformats.org/drawingml/2006/main">
          <a:off x="50800" y="50800"/>
          <a:ext cx="607276" cy="35243"/>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a:lstStyle xmlns:a="http://schemas.openxmlformats.org/drawingml/2006/main"/>
        <a:p xmlns:a="http://schemas.openxmlformats.org/drawingml/2006/main">
          <a:endParaRPr lang="lv-LV"/>
        </a:p>
      </cdr:txBody>
    </cdr:sp>
  </cdr:relSizeAnchor>
  <cdr:relSizeAnchor xmlns:cdr="http://schemas.openxmlformats.org/drawingml/2006/chartDrawing">
    <cdr:from>
      <cdr:x>0</cdr:x>
      <cdr:y>0.9681</cdr:y>
    </cdr:from>
    <cdr:to>
      <cdr:x>0.38734</cdr:x>
      <cdr:y>1</cdr:y>
    </cdr:to>
    <cdr:sp macro="" textlink="">
      <cdr:nvSpPr>
        <cdr:cNvPr id="244739" name="Text Box 3"/>
        <cdr:cNvSpPr txBox="1">
          <a:spLocks xmlns:a="http://schemas.openxmlformats.org/drawingml/2006/main" noChangeArrowheads="1"/>
        </cdr:cNvSpPr>
      </cdr:nvSpPr>
      <cdr:spPr bwMode="auto">
        <a:xfrm xmlns:a="http://schemas.openxmlformats.org/drawingml/2006/main">
          <a:off x="-323528" y="3614710"/>
          <a:ext cx="3319098" cy="119108"/>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vertOverflow="clip" wrap="square" lIns="27432" tIns="22860" rIns="0" bIns="22860" anchor="ctr" upright="1"/>
        <a:lstStyle xmlns:a="http://schemas.openxmlformats.org/drawingml/2006/main"/>
        <a:p xmlns:a="http://schemas.openxmlformats.org/drawingml/2006/main">
          <a:pPr algn="l" rtl="0">
            <a:defRPr sz="1000"/>
          </a:pPr>
          <a:r>
            <a:rPr lang="lv-LV" sz="700" b="0" i="0" u="none" strike="noStrike" baseline="0" dirty="0">
              <a:solidFill>
                <a:srgbClr val="000000"/>
              </a:solidFill>
              <a:latin typeface="Arial" panose="020B0604020202020204" pitchFamily="34" charset="0"/>
              <a:cs typeface="Arial" panose="020B0604020202020204" pitchFamily="34" charset="0"/>
            </a:rPr>
            <a:t>Bāze: visi respondenti, n=~1000 katrā no aptaujām</a:t>
          </a:r>
        </a:p>
      </cdr:txBody>
    </cdr:sp>
  </cdr:relSizeAnchor>
</c:userShapes>
</file>

<file path=ppt/drawings/drawing9.xml><?xml version="1.0" encoding="utf-8"?>
<c:userShapes xmlns:c="http://schemas.openxmlformats.org/drawingml/2006/chart">
  <cdr:relSizeAnchor xmlns:cdr="http://schemas.openxmlformats.org/drawingml/2006/chartDrawing">
    <cdr:from>
      <cdr:x>0</cdr:x>
      <cdr:y>0.15937</cdr:y>
    </cdr:from>
    <cdr:to>
      <cdr:x>0.24735</cdr:x>
      <cdr:y>0.37815</cdr:y>
    </cdr:to>
    <cdr:sp macro="" textlink="">
      <cdr:nvSpPr>
        <cdr:cNvPr id="105473" name="Text Box 1"/>
        <cdr:cNvSpPr txBox="1">
          <a:spLocks xmlns:a="http://schemas.openxmlformats.org/drawingml/2006/main" noChangeArrowheads="1"/>
        </cdr:cNvSpPr>
      </cdr:nvSpPr>
      <cdr:spPr bwMode="auto">
        <a:xfrm xmlns:a="http://schemas.openxmlformats.org/drawingml/2006/main">
          <a:off x="-539552" y="229120"/>
          <a:ext cx="2056963" cy="314537"/>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vertOverflow="clip" wrap="square" lIns="27432" tIns="27432" rIns="0" bIns="27432" anchor="ctr" upright="1"/>
        <a:lstStyle xmlns:a="http://schemas.openxmlformats.org/drawingml/2006/main"/>
        <a:p xmlns:a="http://schemas.openxmlformats.org/drawingml/2006/main">
          <a:pPr algn="l" rtl="0">
            <a:defRPr sz="1000"/>
          </a:pPr>
          <a:r>
            <a:rPr lang="lv-LV" sz="900" b="1" i="0" u="none" strike="noStrike" baseline="0" dirty="0">
              <a:solidFill>
                <a:srgbClr val="000000"/>
              </a:solidFill>
              <a:latin typeface="Arial" panose="020B0604020202020204" pitchFamily="34" charset="0"/>
              <a:cs typeface="Arial" panose="020B0604020202020204" pitchFamily="34" charset="0"/>
            </a:rPr>
            <a:t>Vērtējumu indeksi**</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075480" cy="511748"/>
          </a:xfrm>
          <a:prstGeom prst="rect">
            <a:avLst/>
          </a:prstGeom>
          <a:noFill/>
          <a:ln w="9525">
            <a:noFill/>
            <a:miter lim="800000"/>
            <a:headEnd/>
            <a:tailEnd/>
          </a:ln>
          <a:effectLst/>
        </p:spPr>
        <p:txBody>
          <a:bodyPr vert="horz" wrap="square" lIns="99962" tIns="49981" rIns="99962" bIns="49981" numCol="1" anchor="t" anchorCtr="0" compatLnSpc="1">
            <a:prstTxWarp prst="textNoShape">
              <a:avLst/>
            </a:prstTxWarp>
          </a:bodyPr>
          <a:lstStyle>
            <a:lvl1pPr algn="l" defTabSz="1000778" eaLnBrk="1" hangingPunct="1">
              <a:spcBef>
                <a:spcPct val="0"/>
              </a:spcBef>
              <a:defRPr sz="1300" b="0">
                <a:solidFill>
                  <a:schemeClr val="tx1"/>
                </a:solidFill>
                <a:latin typeface="Times New Roman" pitchFamily="18" charset="0"/>
                <a:cs typeface="Arial" charset="0"/>
              </a:defRPr>
            </a:lvl1pPr>
          </a:lstStyle>
          <a:p>
            <a:pPr>
              <a:defRPr/>
            </a:pPr>
            <a:endParaRPr lang="en-GB" dirty="0"/>
          </a:p>
        </p:txBody>
      </p:sp>
      <p:sp>
        <p:nvSpPr>
          <p:cNvPr id="13315" name="Rectangle 3"/>
          <p:cNvSpPr>
            <a:spLocks noGrp="1" noChangeArrowheads="1"/>
          </p:cNvSpPr>
          <p:nvPr>
            <p:ph type="dt" sz="quarter" idx="1"/>
          </p:nvPr>
        </p:nvSpPr>
        <p:spPr bwMode="auto">
          <a:xfrm>
            <a:off x="4023822" y="0"/>
            <a:ext cx="3075479" cy="511748"/>
          </a:xfrm>
          <a:prstGeom prst="rect">
            <a:avLst/>
          </a:prstGeom>
          <a:noFill/>
          <a:ln w="9525">
            <a:noFill/>
            <a:miter lim="800000"/>
            <a:headEnd/>
            <a:tailEnd/>
          </a:ln>
          <a:effectLst/>
        </p:spPr>
        <p:txBody>
          <a:bodyPr vert="horz" wrap="square" lIns="99962" tIns="49981" rIns="99962" bIns="49981" numCol="1" anchor="t" anchorCtr="0" compatLnSpc="1">
            <a:prstTxWarp prst="textNoShape">
              <a:avLst/>
            </a:prstTxWarp>
          </a:bodyPr>
          <a:lstStyle>
            <a:lvl1pPr algn="r" defTabSz="1000778" eaLnBrk="1" hangingPunct="1">
              <a:spcBef>
                <a:spcPct val="0"/>
              </a:spcBef>
              <a:defRPr sz="1300" b="0">
                <a:solidFill>
                  <a:schemeClr val="tx1"/>
                </a:solidFill>
                <a:latin typeface="Times New Roman" pitchFamily="18" charset="0"/>
                <a:cs typeface="Arial" charset="0"/>
              </a:defRPr>
            </a:lvl1pPr>
          </a:lstStyle>
          <a:p>
            <a:pPr>
              <a:defRPr/>
            </a:pPr>
            <a:endParaRPr lang="en-GB" dirty="0"/>
          </a:p>
        </p:txBody>
      </p:sp>
      <p:sp>
        <p:nvSpPr>
          <p:cNvPr id="13316" name="Rectangle 4"/>
          <p:cNvSpPr>
            <a:spLocks noGrp="1" noChangeArrowheads="1"/>
          </p:cNvSpPr>
          <p:nvPr>
            <p:ph type="ftr" sz="quarter" idx="2"/>
          </p:nvPr>
        </p:nvSpPr>
        <p:spPr bwMode="auto">
          <a:xfrm>
            <a:off x="0" y="9711752"/>
            <a:ext cx="3075480" cy="511748"/>
          </a:xfrm>
          <a:prstGeom prst="rect">
            <a:avLst/>
          </a:prstGeom>
          <a:noFill/>
          <a:ln w="9525">
            <a:noFill/>
            <a:miter lim="800000"/>
            <a:headEnd/>
            <a:tailEnd/>
          </a:ln>
          <a:effectLst/>
        </p:spPr>
        <p:txBody>
          <a:bodyPr vert="horz" wrap="square" lIns="99962" tIns="49981" rIns="99962" bIns="49981" numCol="1" anchor="b" anchorCtr="0" compatLnSpc="1">
            <a:prstTxWarp prst="textNoShape">
              <a:avLst/>
            </a:prstTxWarp>
          </a:bodyPr>
          <a:lstStyle>
            <a:lvl1pPr algn="l" defTabSz="1000778" eaLnBrk="1" hangingPunct="1">
              <a:spcBef>
                <a:spcPct val="0"/>
              </a:spcBef>
              <a:defRPr sz="1300" b="0">
                <a:solidFill>
                  <a:schemeClr val="tx1"/>
                </a:solidFill>
                <a:latin typeface="Times New Roman" pitchFamily="18" charset="0"/>
                <a:cs typeface="Arial" charset="0"/>
              </a:defRPr>
            </a:lvl1pPr>
          </a:lstStyle>
          <a:p>
            <a:pPr>
              <a:defRPr/>
            </a:pPr>
            <a:endParaRPr lang="en-GB" dirty="0"/>
          </a:p>
        </p:txBody>
      </p:sp>
      <p:sp>
        <p:nvSpPr>
          <p:cNvPr id="13317" name="Rectangle 5"/>
          <p:cNvSpPr>
            <a:spLocks noGrp="1" noChangeArrowheads="1"/>
          </p:cNvSpPr>
          <p:nvPr>
            <p:ph type="sldNum" sz="quarter" idx="3"/>
          </p:nvPr>
        </p:nvSpPr>
        <p:spPr bwMode="auto">
          <a:xfrm>
            <a:off x="4023822" y="9711752"/>
            <a:ext cx="3075479" cy="511748"/>
          </a:xfrm>
          <a:prstGeom prst="rect">
            <a:avLst/>
          </a:prstGeom>
          <a:noFill/>
          <a:ln w="9525">
            <a:noFill/>
            <a:miter lim="800000"/>
            <a:headEnd/>
            <a:tailEnd/>
          </a:ln>
          <a:effectLst/>
        </p:spPr>
        <p:txBody>
          <a:bodyPr vert="horz" wrap="square" lIns="99962" tIns="49981" rIns="99962" bIns="49981" numCol="1" anchor="b" anchorCtr="0" compatLnSpc="1">
            <a:prstTxWarp prst="textNoShape">
              <a:avLst/>
            </a:prstTxWarp>
          </a:bodyPr>
          <a:lstStyle>
            <a:lvl1pPr algn="r" defTabSz="1000666" eaLnBrk="1" hangingPunct="1">
              <a:defRPr sz="1300" b="0">
                <a:solidFill>
                  <a:schemeClr val="tx1"/>
                </a:solidFill>
                <a:latin typeface="Times New Roman" pitchFamily="18" charset="0"/>
              </a:defRPr>
            </a:lvl1pPr>
          </a:lstStyle>
          <a:p>
            <a:pPr>
              <a:defRPr/>
            </a:pPr>
            <a:fld id="{1E479FA4-376C-4101-BA95-A70559615370}" type="slidenum">
              <a:rPr lang="en-GB" altLang="lv-LV"/>
              <a:pPr>
                <a:defRPr/>
              </a:pPr>
              <a:t>‹#›</a:t>
            </a:fld>
            <a:endParaRPr lang="en-GB" altLang="lv-LV" dirty="0"/>
          </a:p>
        </p:txBody>
      </p:sp>
    </p:spTree>
    <p:extLst>
      <p:ext uri="{BB962C8B-B14F-4D97-AF65-F5344CB8AC3E}">
        <p14:creationId xmlns:p14="http://schemas.microsoft.com/office/powerpoint/2010/main" val="39856119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3111954" cy="549352"/>
          </a:xfrm>
          <a:prstGeom prst="rect">
            <a:avLst/>
          </a:prstGeom>
          <a:noFill/>
          <a:ln w="9525">
            <a:noFill/>
            <a:miter lim="800000"/>
            <a:headEnd/>
            <a:tailEnd/>
          </a:ln>
          <a:effectLst/>
        </p:spPr>
        <p:txBody>
          <a:bodyPr vert="horz" wrap="square" lIns="94758" tIns="47380" rIns="94758" bIns="47380" numCol="1" anchor="t" anchorCtr="0" compatLnSpc="1">
            <a:prstTxWarp prst="textNoShape">
              <a:avLst/>
            </a:prstTxWarp>
          </a:bodyPr>
          <a:lstStyle>
            <a:lvl1pPr algn="l" eaLnBrk="1" hangingPunct="1">
              <a:spcBef>
                <a:spcPct val="0"/>
              </a:spcBef>
              <a:defRPr sz="1200" b="0">
                <a:solidFill>
                  <a:schemeClr val="tx1"/>
                </a:solidFill>
                <a:latin typeface="Times New Roman" pitchFamily="18" charset="0"/>
                <a:cs typeface="Arial" charset="0"/>
              </a:defRPr>
            </a:lvl1pPr>
          </a:lstStyle>
          <a:p>
            <a:pPr>
              <a:defRPr/>
            </a:pPr>
            <a:endParaRPr lang="en-GB" dirty="0"/>
          </a:p>
        </p:txBody>
      </p:sp>
      <p:sp>
        <p:nvSpPr>
          <p:cNvPr id="34819" name="Rectangle 3"/>
          <p:cNvSpPr>
            <a:spLocks noGrp="1" noChangeArrowheads="1"/>
          </p:cNvSpPr>
          <p:nvPr>
            <p:ph type="dt" idx="1"/>
          </p:nvPr>
        </p:nvSpPr>
        <p:spPr bwMode="auto">
          <a:xfrm>
            <a:off x="4043718" y="0"/>
            <a:ext cx="3034031" cy="549352"/>
          </a:xfrm>
          <a:prstGeom prst="rect">
            <a:avLst/>
          </a:prstGeom>
          <a:noFill/>
          <a:ln w="9525">
            <a:noFill/>
            <a:miter lim="800000"/>
            <a:headEnd/>
            <a:tailEnd/>
          </a:ln>
          <a:effectLst/>
        </p:spPr>
        <p:txBody>
          <a:bodyPr vert="horz" wrap="square" lIns="94758" tIns="47380" rIns="94758" bIns="47380" numCol="1" anchor="t" anchorCtr="0" compatLnSpc="1">
            <a:prstTxWarp prst="textNoShape">
              <a:avLst/>
            </a:prstTxWarp>
          </a:bodyPr>
          <a:lstStyle>
            <a:lvl1pPr algn="r" eaLnBrk="1" hangingPunct="1">
              <a:spcBef>
                <a:spcPct val="0"/>
              </a:spcBef>
              <a:defRPr sz="1200" b="0">
                <a:solidFill>
                  <a:schemeClr val="tx1"/>
                </a:solidFill>
                <a:latin typeface="Times New Roman" pitchFamily="18" charset="0"/>
                <a:cs typeface="Arial" charset="0"/>
              </a:defRPr>
            </a:lvl1pPr>
          </a:lstStyle>
          <a:p>
            <a:pPr>
              <a:defRPr/>
            </a:pPr>
            <a:endParaRPr lang="en-GB" dirty="0"/>
          </a:p>
        </p:txBody>
      </p:sp>
      <p:sp>
        <p:nvSpPr>
          <p:cNvPr id="41988" name="Rectangle 4"/>
          <p:cNvSpPr>
            <a:spLocks noGrp="1" noRot="1" noChangeAspect="1" noChangeArrowheads="1" noTextEdit="1"/>
          </p:cNvSpPr>
          <p:nvPr>
            <p:ph type="sldImg" idx="2"/>
          </p:nvPr>
        </p:nvSpPr>
        <p:spPr bwMode="auto">
          <a:xfrm>
            <a:off x="123825" y="784225"/>
            <a:ext cx="6835775" cy="38449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21" name="Rectangle 5"/>
          <p:cNvSpPr>
            <a:spLocks noGrp="1" noChangeArrowheads="1"/>
          </p:cNvSpPr>
          <p:nvPr>
            <p:ph type="body" sz="quarter" idx="3"/>
          </p:nvPr>
        </p:nvSpPr>
        <p:spPr bwMode="auto">
          <a:xfrm>
            <a:off x="933421" y="4865687"/>
            <a:ext cx="5212564" cy="4628615"/>
          </a:xfrm>
          <a:prstGeom prst="rect">
            <a:avLst/>
          </a:prstGeom>
          <a:noFill/>
          <a:ln w="9525">
            <a:noFill/>
            <a:miter lim="800000"/>
            <a:headEnd/>
            <a:tailEnd/>
          </a:ln>
          <a:effectLst/>
        </p:spPr>
        <p:txBody>
          <a:bodyPr vert="horz" wrap="square" lIns="94758" tIns="47380" rIns="94758" bIns="4738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34822" name="Rectangle 6"/>
          <p:cNvSpPr>
            <a:spLocks noGrp="1" noChangeArrowheads="1"/>
          </p:cNvSpPr>
          <p:nvPr>
            <p:ph type="ftr" sz="quarter" idx="4"/>
          </p:nvPr>
        </p:nvSpPr>
        <p:spPr bwMode="auto">
          <a:xfrm>
            <a:off x="0" y="9733008"/>
            <a:ext cx="3111954" cy="469237"/>
          </a:xfrm>
          <a:prstGeom prst="rect">
            <a:avLst/>
          </a:prstGeom>
          <a:noFill/>
          <a:ln w="9525">
            <a:noFill/>
            <a:miter lim="800000"/>
            <a:headEnd/>
            <a:tailEnd/>
          </a:ln>
          <a:effectLst/>
        </p:spPr>
        <p:txBody>
          <a:bodyPr vert="horz" wrap="square" lIns="94758" tIns="47380" rIns="94758" bIns="47380" numCol="1" anchor="b" anchorCtr="0" compatLnSpc="1">
            <a:prstTxWarp prst="textNoShape">
              <a:avLst/>
            </a:prstTxWarp>
          </a:bodyPr>
          <a:lstStyle>
            <a:lvl1pPr algn="l" eaLnBrk="1" hangingPunct="1">
              <a:spcBef>
                <a:spcPct val="0"/>
              </a:spcBef>
              <a:defRPr sz="1200" b="0">
                <a:solidFill>
                  <a:schemeClr val="tx1"/>
                </a:solidFill>
                <a:latin typeface="Times New Roman" pitchFamily="18" charset="0"/>
                <a:cs typeface="Arial" charset="0"/>
              </a:defRPr>
            </a:lvl1pPr>
          </a:lstStyle>
          <a:p>
            <a:pPr>
              <a:defRPr/>
            </a:pPr>
            <a:endParaRPr lang="en-GB" dirty="0"/>
          </a:p>
        </p:txBody>
      </p:sp>
      <p:sp>
        <p:nvSpPr>
          <p:cNvPr id="34823" name="Rectangle 7"/>
          <p:cNvSpPr>
            <a:spLocks noGrp="1" noChangeArrowheads="1"/>
          </p:cNvSpPr>
          <p:nvPr>
            <p:ph type="sldNum" sz="quarter" idx="5"/>
          </p:nvPr>
        </p:nvSpPr>
        <p:spPr bwMode="auto">
          <a:xfrm>
            <a:off x="4043718" y="9733008"/>
            <a:ext cx="3034031" cy="469237"/>
          </a:xfrm>
          <a:prstGeom prst="rect">
            <a:avLst/>
          </a:prstGeom>
          <a:noFill/>
          <a:ln w="9525">
            <a:noFill/>
            <a:miter lim="800000"/>
            <a:headEnd/>
            <a:tailEnd/>
          </a:ln>
          <a:effectLst/>
        </p:spPr>
        <p:txBody>
          <a:bodyPr vert="horz" wrap="square" lIns="94758" tIns="47380" rIns="94758" bIns="47380" numCol="1" anchor="b"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fld id="{77E491F9-866D-404A-A719-9B398A493AC5}" type="slidenum">
              <a:rPr lang="en-GB" altLang="lv-LV"/>
              <a:pPr>
                <a:defRPr/>
              </a:pPr>
              <a:t>‹#›</a:t>
            </a:fld>
            <a:endParaRPr lang="en-GB" altLang="lv-LV" dirty="0"/>
          </a:p>
        </p:txBody>
      </p:sp>
    </p:spTree>
    <p:extLst>
      <p:ext uri="{BB962C8B-B14F-4D97-AF65-F5344CB8AC3E}">
        <p14:creationId xmlns:p14="http://schemas.microsoft.com/office/powerpoint/2010/main" val="9876138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900" kern="1200">
        <a:solidFill>
          <a:schemeClr val="tx1"/>
        </a:solidFill>
        <a:latin typeface="Times New Roman" pitchFamily="18" charset="0"/>
        <a:ea typeface="+mn-ea"/>
        <a:cs typeface="+mn-cs"/>
      </a:defRPr>
    </a:lvl1pPr>
    <a:lvl2pPr marL="342900" algn="l" rtl="0" eaLnBrk="0" fontAlgn="base" hangingPunct="0">
      <a:spcBef>
        <a:spcPct val="30000"/>
      </a:spcBef>
      <a:spcAft>
        <a:spcPct val="0"/>
      </a:spcAft>
      <a:defRPr sz="900" kern="1200">
        <a:solidFill>
          <a:schemeClr val="tx1"/>
        </a:solidFill>
        <a:latin typeface="Times New Roman" pitchFamily="18" charset="0"/>
        <a:ea typeface="+mn-ea"/>
        <a:cs typeface="+mn-cs"/>
      </a:defRPr>
    </a:lvl2pPr>
    <a:lvl3pPr marL="685800" algn="l" rtl="0" eaLnBrk="0" fontAlgn="base" hangingPunct="0">
      <a:spcBef>
        <a:spcPct val="30000"/>
      </a:spcBef>
      <a:spcAft>
        <a:spcPct val="0"/>
      </a:spcAft>
      <a:defRPr sz="900" kern="1200">
        <a:solidFill>
          <a:schemeClr val="tx1"/>
        </a:solidFill>
        <a:latin typeface="Times New Roman" pitchFamily="18" charset="0"/>
        <a:ea typeface="+mn-ea"/>
        <a:cs typeface="+mn-cs"/>
      </a:defRPr>
    </a:lvl3pPr>
    <a:lvl4pPr marL="1028700" algn="l" rtl="0" eaLnBrk="0" fontAlgn="base" hangingPunct="0">
      <a:spcBef>
        <a:spcPct val="30000"/>
      </a:spcBef>
      <a:spcAft>
        <a:spcPct val="0"/>
      </a:spcAft>
      <a:defRPr sz="900" kern="1200">
        <a:solidFill>
          <a:schemeClr val="tx1"/>
        </a:solidFill>
        <a:latin typeface="Times New Roman" pitchFamily="18" charset="0"/>
        <a:ea typeface="+mn-ea"/>
        <a:cs typeface="+mn-cs"/>
      </a:defRPr>
    </a:lvl4pPr>
    <a:lvl5pPr marL="1371600" algn="l" rtl="0" eaLnBrk="0" fontAlgn="base" hangingPunct="0">
      <a:spcBef>
        <a:spcPct val="30000"/>
      </a:spcBef>
      <a:spcAft>
        <a:spcPct val="0"/>
      </a:spcAft>
      <a:defRPr sz="900" kern="1200">
        <a:solidFill>
          <a:schemeClr val="tx1"/>
        </a:solidFill>
        <a:latin typeface="Times New Roman" pitchFamily="18" charset="0"/>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txBox="1">
            <a:spLocks noGrp="1" noChangeArrowheads="1"/>
          </p:cNvSpPr>
          <p:nvPr/>
        </p:nvSpPr>
        <p:spPr bwMode="auto">
          <a:xfrm>
            <a:off x="4043718" y="9733008"/>
            <a:ext cx="3034031" cy="469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758" tIns="47380" rIns="94758" bIns="47380" anchor="b"/>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C1451BAF-B9CA-4569-AE2D-76933F48ECC3}" type="slidenum">
              <a:rPr lang="en-GB" altLang="lv-LV" b="0"/>
              <a:pPr algn="r" eaLnBrk="1" hangingPunct="1">
                <a:spcBef>
                  <a:spcPct val="0"/>
                </a:spcBef>
              </a:pPr>
              <a:t>1</a:t>
            </a:fld>
            <a:endParaRPr lang="en-GB" altLang="lv-LV" b="0" dirty="0"/>
          </a:p>
        </p:txBody>
      </p:sp>
      <p:sp>
        <p:nvSpPr>
          <p:cNvPr id="43011" name="Rectangle 2"/>
          <p:cNvSpPr>
            <a:spLocks noGrp="1" noRot="1" noChangeAspect="1" noChangeArrowheads="1" noTextEdit="1"/>
          </p:cNvSpPr>
          <p:nvPr>
            <p:ph type="sldImg"/>
          </p:nvPr>
        </p:nvSpPr>
        <p:spPr>
          <a:xfrm>
            <a:off x="123825" y="784225"/>
            <a:ext cx="6835775" cy="3844925"/>
          </a:xfrm>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lv-LV" altLang="lv-LV"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a:t>Click to edit Master title style</a:t>
            </a:r>
            <a:endParaRPr lang="lv-LV"/>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lv-LV"/>
          </a:p>
        </p:txBody>
      </p:sp>
      <p:sp>
        <p:nvSpPr>
          <p:cNvPr id="4" name="Date Placeholder 3"/>
          <p:cNvSpPr>
            <a:spLocks noGrp="1"/>
          </p:cNvSpPr>
          <p:nvPr>
            <p:ph type="dt" sz="half" idx="10"/>
          </p:nvPr>
        </p:nvSpPr>
        <p:spPr/>
        <p:txBody>
          <a:bodyPr/>
          <a:lstStyle/>
          <a:p>
            <a:pPr>
              <a:defRPr/>
            </a:pPr>
            <a:endParaRPr lang="en-GB" dirty="0"/>
          </a:p>
        </p:txBody>
      </p:sp>
      <p:sp>
        <p:nvSpPr>
          <p:cNvPr id="5" name="Footer Placeholder 4"/>
          <p:cNvSpPr>
            <a:spLocks noGrp="1"/>
          </p:cNvSpPr>
          <p:nvPr>
            <p:ph type="ftr" sz="quarter" idx="11"/>
          </p:nvPr>
        </p:nvSpPr>
        <p:spPr/>
        <p:txBody>
          <a:bodyPr/>
          <a:lstStyle/>
          <a:p>
            <a:pPr>
              <a:defRPr/>
            </a:pPr>
            <a:endParaRPr lang="en-GB" dirty="0"/>
          </a:p>
        </p:txBody>
      </p:sp>
      <p:sp>
        <p:nvSpPr>
          <p:cNvPr id="6" name="Slide Number Placeholder 5"/>
          <p:cNvSpPr>
            <a:spLocks noGrp="1"/>
          </p:cNvSpPr>
          <p:nvPr>
            <p:ph type="sldNum" sz="quarter" idx="12"/>
          </p:nvPr>
        </p:nvSpPr>
        <p:spPr/>
        <p:txBody>
          <a:bodyPr/>
          <a:lstStyle/>
          <a:p>
            <a:pPr>
              <a:defRPr/>
            </a:pPr>
            <a:fld id="{13F79D8F-53B1-49B2-B605-4CFDE356044E}" type="slidenum">
              <a:rPr lang="en-GB" altLang="lv-LV" smtClean="0"/>
              <a:pPr>
                <a:defRPr/>
              </a:pPr>
              <a:t>‹#›</a:t>
            </a:fld>
            <a:endParaRPr lang="en-GB" altLang="lv-LV" dirty="0"/>
          </a:p>
        </p:txBody>
      </p:sp>
    </p:spTree>
    <p:extLst>
      <p:ext uri="{BB962C8B-B14F-4D97-AF65-F5344CB8AC3E}">
        <p14:creationId xmlns:p14="http://schemas.microsoft.com/office/powerpoint/2010/main" val="32757578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10"/>
          </p:nvPr>
        </p:nvSpPr>
        <p:spPr/>
        <p:txBody>
          <a:bodyPr/>
          <a:lstStyle/>
          <a:p>
            <a:pPr>
              <a:defRPr/>
            </a:pPr>
            <a:endParaRPr lang="en-GB" dirty="0"/>
          </a:p>
        </p:txBody>
      </p:sp>
      <p:sp>
        <p:nvSpPr>
          <p:cNvPr id="5" name="Footer Placeholder 4"/>
          <p:cNvSpPr>
            <a:spLocks noGrp="1"/>
          </p:cNvSpPr>
          <p:nvPr>
            <p:ph type="ftr" sz="quarter" idx="11"/>
          </p:nvPr>
        </p:nvSpPr>
        <p:spPr/>
        <p:txBody>
          <a:bodyPr/>
          <a:lstStyle/>
          <a:p>
            <a:pPr>
              <a:defRPr/>
            </a:pPr>
            <a:endParaRPr lang="en-GB" dirty="0"/>
          </a:p>
        </p:txBody>
      </p:sp>
      <p:sp>
        <p:nvSpPr>
          <p:cNvPr id="6" name="Slide Number Placeholder 5"/>
          <p:cNvSpPr>
            <a:spLocks noGrp="1"/>
          </p:cNvSpPr>
          <p:nvPr>
            <p:ph type="sldNum" sz="quarter" idx="12"/>
          </p:nvPr>
        </p:nvSpPr>
        <p:spPr/>
        <p:txBody>
          <a:bodyPr/>
          <a:lstStyle/>
          <a:p>
            <a:pPr>
              <a:defRPr/>
            </a:pPr>
            <a:fld id="{13F79D8F-53B1-49B2-B605-4CFDE356044E}" type="slidenum">
              <a:rPr lang="en-GB" altLang="lv-LV" smtClean="0"/>
              <a:pPr>
                <a:defRPr/>
              </a:pPr>
              <a:t>‹#›</a:t>
            </a:fld>
            <a:endParaRPr lang="en-GB" altLang="lv-LV" dirty="0"/>
          </a:p>
        </p:txBody>
      </p:sp>
    </p:spTree>
    <p:extLst>
      <p:ext uri="{BB962C8B-B14F-4D97-AF65-F5344CB8AC3E}">
        <p14:creationId xmlns:p14="http://schemas.microsoft.com/office/powerpoint/2010/main" val="3758279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a:t>Click to edit Master title style</a:t>
            </a:r>
            <a:endParaRPr lang="lv-LV"/>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10"/>
          </p:nvPr>
        </p:nvSpPr>
        <p:spPr/>
        <p:txBody>
          <a:bodyPr/>
          <a:lstStyle/>
          <a:p>
            <a:pPr>
              <a:defRPr/>
            </a:pPr>
            <a:endParaRPr lang="en-GB" dirty="0"/>
          </a:p>
        </p:txBody>
      </p:sp>
      <p:sp>
        <p:nvSpPr>
          <p:cNvPr id="5" name="Footer Placeholder 4"/>
          <p:cNvSpPr>
            <a:spLocks noGrp="1"/>
          </p:cNvSpPr>
          <p:nvPr>
            <p:ph type="ftr" sz="quarter" idx="11"/>
          </p:nvPr>
        </p:nvSpPr>
        <p:spPr/>
        <p:txBody>
          <a:bodyPr/>
          <a:lstStyle/>
          <a:p>
            <a:pPr>
              <a:defRPr/>
            </a:pPr>
            <a:endParaRPr lang="en-GB" dirty="0"/>
          </a:p>
        </p:txBody>
      </p:sp>
      <p:sp>
        <p:nvSpPr>
          <p:cNvPr id="6" name="Slide Number Placeholder 5"/>
          <p:cNvSpPr>
            <a:spLocks noGrp="1"/>
          </p:cNvSpPr>
          <p:nvPr>
            <p:ph type="sldNum" sz="quarter" idx="12"/>
          </p:nvPr>
        </p:nvSpPr>
        <p:spPr/>
        <p:txBody>
          <a:bodyPr/>
          <a:lstStyle/>
          <a:p>
            <a:pPr>
              <a:defRPr/>
            </a:pPr>
            <a:fld id="{13F79D8F-53B1-49B2-B605-4CFDE356044E}" type="slidenum">
              <a:rPr lang="en-GB" altLang="lv-LV" smtClean="0"/>
              <a:pPr>
                <a:defRPr/>
              </a:pPr>
              <a:t>‹#›</a:t>
            </a:fld>
            <a:endParaRPr lang="en-GB" altLang="lv-LV" dirty="0"/>
          </a:p>
        </p:txBody>
      </p:sp>
    </p:spTree>
    <p:extLst>
      <p:ext uri="{BB962C8B-B14F-4D97-AF65-F5344CB8AC3E}">
        <p14:creationId xmlns:p14="http://schemas.microsoft.com/office/powerpoint/2010/main" val="455893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10"/>
          </p:nvPr>
        </p:nvSpPr>
        <p:spPr/>
        <p:txBody>
          <a:bodyPr/>
          <a:lstStyle/>
          <a:p>
            <a:pPr>
              <a:defRPr/>
            </a:pPr>
            <a:endParaRPr lang="en-GB" dirty="0"/>
          </a:p>
        </p:txBody>
      </p:sp>
      <p:sp>
        <p:nvSpPr>
          <p:cNvPr id="5" name="Footer Placeholder 4"/>
          <p:cNvSpPr>
            <a:spLocks noGrp="1"/>
          </p:cNvSpPr>
          <p:nvPr>
            <p:ph type="ftr" sz="quarter" idx="11"/>
          </p:nvPr>
        </p:nvSpPr>
        <p:spPr/>
        <p:txBody>
          <a:bodyPr/>
          <a:lstStyle/>
          <a:p>
            <a:pPr>
              <a:defRPr/>
            </a:pPr>
            <a:endParaRPr lang="en-GB" dirty="0"/>
          </a:p>
        </p:txBody>
      </p:sp>
      <p:sp>
        <p:nvSpPr>
          <p:cNvPr id="6" name="Slide Number Placeholder 5"/>
          <p:cNvSpPr>
            <a:spLocks noGrp="1"/>
          </p:cNvSpPr>
          <p:nvPr>
            <p:ph type="sldNum" sz="quarter" idx="12"/>
          </p:nvPr>
        </p:nvSpPr>
        <p:spPr/>
        <p:txBody>
          <a:bodyPr/>
          <a:lstStyle/>
          <a:p>
            <a:pPr>
              <a:defRPr/>
            </a:pPr>
            <a:fld id="{13F79D8F-53B1-49B2-B605-4CFDE356044E}" type="slidenum">
              <a:rPr lang="en-GB" altLang="lv-LV" smtClean="0"/>
              <a:pPr>
                <a:defRPr/>
              </a:pPr>
              <a:t>‹#›</a:t>
            </a:fld>
            <a:endParaRPr lang="en-GB" altLang="lv-LV" dirty="0"/>
          </a:p>
        </p:txBody>
      </p:sp>
    </p:spTree>
    <p:extLst>
      <p:ext uri="{BB962C8B-B14F-4D97-AF65-F5344CB8AC3E}">
        <p14:creationId xmlns:p14="http://schemas.microsoft.com/office/powerpoint/2010/main" val="361540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lv-LV"/>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GB" dirty="0"/>
          </a:p>
        </p:txBody>
      </p:sp>
      <p:sp>
        <p:nvSpPr>
          <p:cNvPr id="5" name="Footer Placeholder 4"/>
          <p:cNvSpPr>
            <a:spLocks noGrp="1"/>
          </p:cNvSpPr>
          <p:nvPr>
            <p:ph type="ftr" sz="quarter" idx="11"/>
          </p:nvPr>
        </p:nvSpPr>
        <p:spPr/>
        <p:txBody>
          <a:bodyPr/>
          <a:lstStyle/>
          <a:p>
            <a:pPr>
              <a:defRPr/>
            </a:pPr>
            <a:endParaRPr lang="en-GB" dirty="0"/>
          </a:p>
        </p:txBody>
      </p:sp>
      <p:sp>
        <p:nvSpPr>
          <p:cNvPr id="6" name="Slide Number Placeholder 5"/>
          <p:cNvSpPr>
            <a:spLocks noGrp="1"/>
          </p:cNvSpPr>
          <p:nvPr>
            <p:ph type="sldNum" sz="quarter" idx="12"/>
          </p:nvPr>
        </p:nvSpPr>
        <p:spPr/>
        <p:txBody>
          <a:bodyPr/>
          <a:lstStyle/>
          <a:p>
            <a:pPr>
              <a:defRPr/>
            </a:pPr>
            <a:fld id="{13F79D8F-53B1-49B2-B605-4CFDE356044E}" type="slidenum">
              <a:rPr lang="en-GB" altLang="lv-LV" smtClean="0"/>
              <a:pPr>
                <a:defRPr/>
              </a:pPr>
              <a:t>‹#›</a:t>
            </a:fld>
            <a:endParaRPr lang="en-GB" altLang="lv-LV" dirty="0"/>
          </a:p>
        </p:txBody>
      </p:sp>
    </p:spTree>
    <p:extLst>
      <p:ext uri="{BB962C8B-B14F-4D97-AF65-F5344CB8AC3E}">
        <p14:creationId xmlns:p14="http://schemas.microsoft.com/office/powerpoint/2010/main" val="3333768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Content Placeholder 2"/>
          <p:cNvSpPr>
            <a:spLocks noGrp="1"/>
          </p:cNvSpPr>
          <p:nvPr>
            <p:ph sz="half" idx="1"/>
          </p:nvPr>
        </p:nvSpPr>
        <p:spPr>
          <a:xfrm>
            <a:off x="457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Content Placeholder 3"/>
          <p:cNvSpPr>
            <a:spLocks noGrp="1"/>
          </p:cNvSpPr>
          <p:nvPr>
            <p:ph sz="half" idx="2"/>
          </p:nvPr>
        </p:nvSpPr>
        <p:spPr>
          <a:xfrm>
            <a:off x="4648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Date Placeholder 4"/>
          <p:cNvSpPr>
            <a:spLocks noGrp="1"/>
          </p:cNvSpPr>
          <p:nvPr>
            <p:ph type="dt" sz="half" idx="10"/>
          </p:nvPr>
        </p:nvSpPr>
        <p:spPr/>
        <p:txBody>
          <a:bodyPr/>
          <a:lstStyle/>
          <a:p>
            <a:pPr>
              <a:defRPr/>
            </a:pPr>
            <a:endParaRPr lang="en-GB" dirty="0"/>
          </a:p>
        </p:txBody>
      </p:sp>
      <p:sp>
        <p:nvSpPr>
          <p:cNvPr id="6" name="Footer Placeholder 5"/>
          <p:cNvSpPr>
            <a:spLocks noGrp="1"/>
          </p:cNvSpPr>
          <p:nvPr>
            <p:ph type="ftr" sz="quarter" idx="11"/>
          </p:nvPr>
        </p:nvSpPr>
        <p:spPr/>
        <p:txBody>
          <a:bodyPr/>
          <a:lstStyle/>
          <a:p>
            <a:pPr>
              <a:defRPr/>
            </a:pPr>
            <a:endParaRPr lang="en-GB" dirty="0"/>
          </a:p>
        </p:txBody>
      </p:sp>
      <p:sp>
        <p:nvSpPr>
          <p:cNvPr id="7" name="Slide Number Placeholder 6"/>
          <p:cNvSpPr>
            <a:spLocks noGrp="1"/>
          </p:cNvSpPr>
          <p:nvPr>
            <p:ph type="sldNum" sz="quarter" idx="12"/>
          </p:nvPr>
        </p:nvSpPr>
        <p:spPr/>
        <p:txBody>
          <a:bodyPr/>
          <a:lstStyle/>
          <a:p>
            <a:pPr>
              <a:defRPr/>
            </a:pPr>
            <a:fld id="{13F79D8F-53B1-49B2-B605-4CFDE356044E}" type="slidenum">
              <a:rPr lang="en-GB" altLang="lv-LV" smtClean="0"/>
              <a:pPr>
                <a:defRPr/>
              </a:pPr>
              <a:t>‹#›</a:t>
            </a:fld>
            <a:endParaRPr lang="en-GB" altLang="lv-LV" dirty="0"/>
          </a:p>
        </p:txBody>
      </p:sp>
    </p:spTree>
    <p:extLst>
      <p:ext uri="{BB962C8B-B14F-4D97-AF65-F5344CB8AC3E}">
        <p14:creationId xmlns:p14="http://schemas.microsoft.com/office/powerpoint/2010/main" val="4207394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857250"/>
          </a:xfrm>
        </p:spPr>
        <p:txBody>
          <a:bodyPr/>
          <a:lstStyle>
            <a:lvl1pPr>
              <a:defRPr/>
            </a:lvl1pPr>
          </a:lstStyle>
          <a:p>
            <a:r>
              <a:rPr lang="en-US"/>
              <a:t>Click to edit Master title style</a:t>
            </a:r>
            <a:endParaRPr lang="lv-LV"/>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Text Placeholder 4"/>
          <p:cNvSpPr>
            <a:spLocks noGrp="1"/>
          </p:cNvSpPr>
          <p:nvPr>
            <p:ph type="body" sz="quarter" idx="3"/>
          </p:nvPr>
        </p:nvSpPr>
        <p:spPr>
          <a:xfrm>
            <a:off x="4645028"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8"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7" name="Date Placeholder 6"/>
          <p:cNvSpPr>
            <a:spLocks noGrp="1"/>
          </p:cNvSpPr>
          <p:nvPr>
            <p:ph type="dt" sz="half" idx="10"/>
          </p:nvPr>
        </p:nvSpPr>
        <p:spPr/>
        <p:txBody>
          <a:bodyPr/>
          <a:lstStyle/>
          <a:p>
            <a:pPr>
              <a:defRPr/>
            </a:pPr>
            <a:endParaRPr lang="en-GB" dirty="0"/>
          </a:p>
        </p:txBody>
      </p:sp>
      <p:sp>
        <p:nvSpPr>
          <p:cNvPr id="8" name="Footer Placeholder 7"/>
          <p:cNvSpPr>
            <a:spLocks noGrp="1"/>
          </p:cNvSpPr>
          <p:nvPr>
            <p:ph type="ftr" sz="quarter" idx="11"/>
          </p:nvPr>
        </p:nvSpPr>
        <p:spPr/>
        <p:txBody>
          <a:bodyPr/>
          <a:lstStyle/>
          <a:p>
            <a:pPr>
              <a:defRPr/>
            </a:pPr>
            <a:endParaRPr lang="en-GB" dirty="0"/>
          </a:p>
        </p:txBody>
      </p:sp>
      <p:sp>
        <p:nvSpPr>
          <p:cNvPr id="9" name="Slide Number Placeholder 8"/>
          <p:cNvSpPr>
            <a:spLocks noGrp="1"/>
          </p:cNvSpPr>
          <p:nvPr>
            <p:ph type="sldNum" sz="quarter" idx="12"/>
          </p:nvPr>
        </p:nvSpPr>
        <p:spPr/>
        <p:txBody>
          <a:bodyPr/>
          <a:lstStyle/>
          <a:p>
            <a:pPr>
              <a:defRPr/>
            </a:pPr>
            <a:fld id="{13F79D8F-53B1-49B2-B605-4CFDE356044E}" type="slidenum">
              <a:rPr lang="en-GB" altLang="lv-LV" smtClean="0"/>
              <a:pPr>
                <a:defRPr/>
              </a:pPr>
              <a:t>‹#›</a:t>
            </a:fld>
            <a:endParaRPr lang="en-GB" altLang="lv-LV" dirty="0"/>
          </a:p>
        </p:txBody>
      </p:sp>
    </p:spTree>
    <p:extLst>
      <p:ext uri="{BB962C8B-B14F-4D97-AF65-F5344CB8AC3E}">
        <p14:creationId xmlns:p14="http://schemas.microsoft.com/office/powerpoint/2010/main" val="3052108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Date Placeholder 2"/>
          <p:cNvSpPr>
            <a:spLocks noGrp="1"/>
          </p:cNvSpPr>
          <p:nvPr>
            <p:ph type="dt" sz="half" idx="10"/>
          </p:nvPr>
        </p:nvSpPr>
        <p:spPr/>
        <p:txBody>
          <a:bodyPr/>
          <a:lstStyle/>
          <a:p>
            <a:pPr>
              <a:defRPr/>
            </a:pPr>
            <a:endParaRPr lang="en-GB" dirty="0"/>
          </a:p>
        </p:txBody>
      </p:sp>
      <p:sp>
        <p:nvSpPr>
          <p:cNvPr id="4" name="Footer Placeholder 3"/>
          <p:cNvSpPr>
            <a:spLocks noGrp="1"/>
          </p:cNvSpPr>
          <p:nvPr>
            <p:ph type="ftr" sz="quarter" idx="11"/>
          </p:nvPr>
        </p:nvSpPr>
        <p:spPr/>
        <p:txBody>
          <a:bodyPr/>
          <a:lstStyle/>
          <a:p>
            <a:pPr>
              <a:defRPr/>
            </a:pPr>
            <a:endParaRPr lang="en-GB" dirty="0"/>
          </a:p>
        </p:txBody>
      </p:sp>
      <p:sp>
        <p:nvSpPr>
          <p:cNvPr id="5" name="Slide Number Placeholder 4"/>
          <p:cNvSpPr>
            <a:spLocks noGrp="1"/>
          </p:cNvSpPr>
          <p:nvPr>
            <p:ph type="sldNum" sz="quarter" idx="12"/>
          </p:nvPr>
        </p:nvSpPr>
        <p:spPr/>
        <p:txBody>
          <a:bodyPr/>
          <a:lstStyle/>
          <a:p>
            <a:pPr>
              <a:defRPr/>
            </a:pPr>
            <a:fld id="{13F79D8F-53B1-49B2-B605-4CFDE356044E}" type="slidenum">
              <a:rPr lang="en-GB" altLang="lv-LV" smtClean="0"/>
              <a:pPr>
                <a:defRPr/>
              </a:pPr>
              <a:t>‹#›</a:t>
            </a:fld>
            <a:endParaRPr lang="en-GB" altLang="lv-LV" dirty="0"/>
          </a:p>
        </p:txBody>
      </p:sp>
    </p:spTree>
    <p:extLst>
      <p:ext uri="{BB962C8B-B14F-4D97-AF65-F5344CB8AC3E}">
        <p14:creationId xmlns:p14="http://schemas.microsoft.com/office/powerpoint/2010/main" val="125207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GB" dirty="0"/>
          </a:p>
        </p:txBody>
      </p:sp>
      <p:sp>
        <p:nvSpPr>
          <p:cNvPr id="3" name="Footer Placeholder 2"/>
          <p:cNvSpPr>
            <a:spLocks noGrp="1"/>
          </p:cNvSpPr>
          <p:nvPr>
            <p:ph type="ftr" sz="quarter" idx="11"/>
          </p:nvPr>
        </p:nvSpPr>
        <p:spPr/>
        <p:txBody>
          <a:bodyPr/>
          <a:lstStyle/>
          <a:p>
            <a:pPr>
              <a:defRPr/>
            </a:pPr>
            <a:endParaRPr lang="en-GB" dirty="0"/>
          </a:p>
        </p:txBody>
      </p:sp>
      <p:sp>
        <p:nvSpPr>
          <p:cNvPr id="4" name="Slide Number Placeholder 3"/>
          <p:cNvSpPr>
            <a:spLocks noGrp="1"/>
          </p:cNvSpPr>
          <p:nvPr>
            <p:ph type="sldNum" sz="quarter" idx="12"/>
          </p:nvPr>
        </p:nvSpPr>
        <p:spPr/>
        <p:txBody>
          <a:bodyPr/>
          <a:lstStyle/>
          <a:p>
            <a:pPr>
              <a:defRPr/>
            </a:pPr>
            <a:fld id="{13F79D8F-53B1-49B2-B605-4CFDE356044E}" type="slidenum">
              <a:rPr lang="en-GB" altLang="lv-LV" smtClean="0"/>
              <a:pPr>
                <a:defRPr/>
              </a:pPr>
              <a:t>‹#›</a:t>
            </a:fld>
            <a:endParaRPr lang="en-GB" altLang="lv-LV" dirty="0"/>
          </a:p>
        </p:txBody>
      </p:sp>
    </p:spTree>
    <p:extLst>
      <p:ext uri="{BB962C8B-B14F-4D97-AF65-F5344CB8AC3E}">
        <p14:creationId xmlns:p14="http://schemas.microsoft.com/office/powerpoint/2010/main" val="1368800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vl1pPr>
          </a:lstStyle>
          <a:p>
            <a:r>
              <a:rPr lang="en-US"/>
              <a:t>Click to edit Master title style</a:t>
            </a:r>
            <a:endParaRPr lang="lv-LV"/>
          </a:p>
        </p:txBody>
      </p:sp>
      <p:sp>
        <p:nvSpPr>
          <p:cNvPr id="3" name="Content Placeholder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Text Placeholder 3"/>
          <p:cNvSpPr>
            <a:spLocks noGrp="1"/>
          </p:cNvSpPr>
          <p:nvPr>
            <p:ph type="body" sz="half" idx="2"/>
          </p:nvPr>
        </p:nvSpPr>
        <p:spPr>
          <a:xfrm>
            <a:off x="457202"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GB" dirty="0"/>
          </a:p>
        </p:txBody>
      </p:sp>
      <p:sp>
        <p:nvSpPr>
          <p:cNvPr id="6" name="Footer Placeholder 5"/>
          <p:cNvSpPr>
            <a:spLocks noGrp="1"/>
          </p:cNvSpPr>
          <p:nvPr>
            <p:ph type="ftr" sz="quarter" idx="11"/>
          </p:nvPr>
        </p:nvSpPr>
        <p:spPr/>
        <p:txBody>
          <a:bodyPr/>
          <a:lstStyle/>
          <a:p>
            <a:pPr>
              <a:defRPr/>
            </a:pPr>
            <a:endParaRPr lang="en-GB" dirty="0"/>
          </a:p>
        </p:txBody>
      </p:sp>
      <p:sp>
        <p:nvSpPr>
          <p:cNvPr id="7" name="Slide Number Placeholder 6"/>
          <p:cNvSpPr>
            <a:spLocks noGrp="1"/>
          </p:cNvSpPr>
          <p:nvPr>
            <p:ph type="sldNum" sz="quarter" idx="12"/>
          </p:nvPr>
        </p:nvSpPr>
        <p:spPr/>
        <p:txBody>
          <a:bodyPr/>
          <a:lstStyle/>
          <a:p>
            <a:pPr>
              <a:defRPr/>
            </a:pPr>
            <a:fld id="{13F79D8F-53B1-49B2-B605-4CFDE356044E}" type="slidenum">
              <a:rPr lang="en-GB" altLang="lv-LV" smtClean="0"/>
              <a:pPr>
                <a:defRPr/>
              </a:pPr>
              <a:t>‹#›</a:t>
            </a:fld>
            <a:endParaRPr lang="en-GB" altLang="lv-LV" dirty="0"/>
          </a:p>
        </p:txBody>
      </p:sp>
    </p:spTree>
    <p:extLst>
      <p:ext uri="{BB962C8B-B14F-4D97-AF65-F5344CB8AC3E}">
        <p14:creationId xmlns:p14="http://schemas.microsoft.com/office/powerpoint/2010/main" val="626910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lv-LV"/>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GB" dirty="0"/>
          </a:p>
        </p:txBody>
      </p:sp>
      <p:sp>
        <p:nvSpPr>
          <p:cNvPr id="6" name="Footer Placeholder 5"/>
          <p:cNvSpPr>
            <a:spLocks noGrp="1"/>
          </p:cNvSpPr>
          <p:nvPr>
            <p:ph type="ftr" sz="quarter" idx="11"/>
          </p:nvPr>
        </p:nvSpPr>
        <p:spPr/>
        <p:txBody>
          <a:bodyPr/>
          <a:lstStyle/>
          <a:p>
            <a:pPr>
              <a:defRPr/>
            </a:pPr>
            <a:endParaRPr lang="en-GB" dirty="0"/>
          </a:p>
        </p:txBody>
      </p:sp>
      <p:sp>
        <p:nvSpPr>
          <p:cNvPr id="7" name="Slide Number Placeholder 6"/>
          <p:cNvSpPr>
            <a:spLocks noGrp="1"/>
          </p:cNvSpPr>
          <p:nvPr>
            <p:ph type="sldNum" sz="quarter" idx="12"/>
          </p:nvPr>
        </p:nvSpPr>
        <p:spPr/>
        <p:txBody>
          <a:bodyPr/>
          <a:lstStyle/>
          <a:p>
            <a:pPr>
              <a:defRPr/>
            </a:pPr>
            <a:fld id="{13F79D8F-53B1-49B2-B605-4CFDE356044E}" type="slidenum">
              <a:rPr lang="en-GB" altLang="lv-LV" smtClean="0"/>
              <a:pPr>
                <a:defRPr/>
              </a:pPr>
              <a:t>‹#›</a:t>
            </a:fld>
            <a:endParaRPr lang="en-GB" altLang="lv-LV" dirty="0"/>
          </a:p>
        </p:txBody>
      </p:sp>
    </p:spTree>
    <p:extLst>
      <p:ext uri="{BB962C8B-B14F-4D97-AF65-F5344CB8AC3E}">
        <p14:creationId xmlns:p14="http://schemas.microsoft.com/office/powerpoint/2010/main" val="417926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8"/>
            <a:ext cx="8229600" cy="857250"/>
          </a:xfrm>
          <a:prstGeom prst="rect">
            <a:avLst/>
          </a:prstGeom>
        </p:spPr>
        <p:txBody>
          <a:bodyPr vert="horz" lIns="91440" tIns="45720" rIns="91440" bIns="45720" rtlCol="0" anchor="ctr">
            <a:normAutofit/>
          </a:bodyPr>
          <a:lstStyle/>
          <a:p>
            <a:r>
              <a:rPr lang="en-US"/>
              <a:t>Click to edit Master title style</a:t>
            </a:r>
            <a:endParaRPr lang="lv-LV"/>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GB" dirty="0"/>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GB" dirty="0"/>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13F79D8F-53B1-49B2-B605-4CFDE356044E}" type="slidenum">
              <a:rPr lang="en-GB" altLang="lv-LV" smtClean="0"/>
              <a:pPr>
                <a:defRPr/>
              </a:pPr>
              <a:t>‹#›</a:t>
            </a:fld>
            <a:endParaRPr lang="en-GB" altLang="lv-LV" dirty="0"/>
          </a:p>
        </p:txBody>
      </p:sp>
    </p:spTree>
    <p:extLst>
      <p:ext uri="{BB962C8B-B14F-4D97-AF65-F5344CB8AC3E}">
        <p14:creationId xmlns:p14="http://schemas.microsoft.com/office/powerpoint/2010/main" val="13109399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chart" Target="../charts/chart9.xml"/></Relationships>
</file>

<file path=ppt/slides/_rels/slide15.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431540" y="1419622"/>
            <a:ext cx="8280920" cy="9925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wrap="square" lIns="68580" tIns="34290" rIns="68580" bIns="34290" anchor="ct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buFontTx/>
              <a:buNone/>
            </a:pPr>
            <a:r>
              <a:rPr lang="lv-LV" altLang="ko-KR" sz="3000" dirty="0">
                <a:latin typeface="Arial" charset="0"/>
                <a:ea typeface="굴림" pitchFamily="34" charset="-127"/>
              </a:rPr>
              <a:t>Latvijas iedzīvotāju informācijas iegūšanas paradumi un uzskati par medijiem</a:t>
            </a:r>
            <a:endParaRPr lang="lv-LV" altLang="ko-KR" sz="6600" dirty="0">
              <a:latin typeface="Arial" charset="0"/>
              <a:ea typeface="굴림" pitchFamily="34" charset="-127"/>
            </a:endParaRPr>
          </a:p>
        </p:txBody>
      </p:sp>
      <p:sp>
        <p:nvSpPr>
          <p:cNvPr id="2051" name="Rectangle 3"/>
          <p:cNvSpPr>
            <a:spLocks noRot="1" noChangeArrowheads="1"/>
          </p:cNvSpPr>
          <p:nvPr/>
        </p:nvSpPr>
        <p:spPr bwMode="auto">
          <a:xfrm>
            <a:off x="1143000" y="3493304"/>
            <a:ext cx="6858000" cy="351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lvl1pPr marL="342900" indent="-342900">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buClr>
                <a:schemeClr val="hlink"/>
              </a:buClr>
              <a:buSzPct val="80000"/>
              <a:buFontTx/>
              <a:buNone/>
            </a:pPr>
            <a:r>
              <a:rPr lang="lv-LV" altLang="lv-LV" sz="1800" b="0" dirty="0">
                <a:latin typeface="Arial" charset="0"/>
              </a:rPr>
              <a:t>2022.gada septembris</a:t>
            </a:r>
          </a:p>
        </p:txBody>
      </p:sp>
      <p:sp>
        <p:nvSpPr>
          <p:cNvPr id="2055" name="AutoShape 14"/>
          <p:cNvSpPr>
            <a:spLocks noChangeAspect="1" noChangeArrowheads="1"/>
          </p:cNvSpPr>
          <p:nvPr/>
        </p:nvSpPr>
        <p:spPr bwMode="auto">
          <a:xfrm>
            <a:off x="1053704" y="1875236"/>
            <a:ext cx="7000876" cy="14930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buFontTx/>
              <a:buNone/>
            </a:pPr>
            <a:endParaRPr lang="lv-LV" altLang="lv-LV" sz="1800" dirty="0">
              <a:solidFill>
                <a:srgbClr val="FF0000"/>
              </a:solidFill>
              <a:latin typeface="Arial" charset="0"/>
            </a:endParaRPr>
          </a:p>
        </p:txBody>
      </p:sp>
      <p:pic>
        <p:nvPicPr>
          <p:cNvPr id="2056" name="Picture 5" descr="LV_green (3x mazak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52320" y="4299942"/>
            <a:ext cx="1407422" cy="61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1134070" y="2867815"/>
            <a:ext cx="6875860" cy="392415"/>
          </a:xfrm>
          <a:prstGeom prst="rect">
            <a:avLst/>
          </a:prstGeom>
        </p:spPr>
        <p:txBody>
          <a:bodyPr wrap="square" lIns="68580" tIns="34290" rIns="68580" bIns="34290">
            <a:spAutoFit/>
          </a:bodyPr>
          <a:lstStyle/>
          <a:p>
            <a:pPr algn="ctr"/>
            <a:r>
              <a:rPr lang="lv-LV" altLang="lv-LV" sz="2100" b="0" dirty="0">
                <a:solidFill>
                  <a:schemeClr val="tx1"/>
                </a:solidFill>
                <a:latin typeface="Arial" panose="020B0604020202020204" pitchFamily="34" charset="0"/>
              </a:rPr>
              <a:t>Latvijas iedzīvotāju aptauja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noChangeArrowheads="1"/>
          </p:cNvSpPr>
          <p:nvPr>
            <p:ph type="ctrTitle"/>
          </p:nvPr>
        </p:nvSpPr>
        <p:spPr>
          <a:xfrm>
            <a:off x="1657350" y="2020491"/>
            <a:ext cx="5829300" cy="1102519"/>
          </a:xfrm>
        </p:spPr>
        <p:txBody>
          <a:bodyPr/>
          <a:lstStyle/>
          <a:p>
            <a:r>
              <a:rPr lang="sv-SE" altLang="en-US" sz="2400" b="1" dirty="0">
                <a:latin typeface="Arial" charset="0"/>
                <a:cs typeface="Arial" charset="0"/>
              </a:rPr>
              <a:t>2. Uzskati par masu medijiem un žurnālistu darbu </a:t>
            </a:r>
            <a:endParaRPr lang="en-US" altLang="en-US" sz="2400" b="1" dirty="0">
              <a:latin typeface="Arial" charset="0"/>
              <a:cs typeface="Arial" charset="0"/>
            </a:endParaRPr>
          </a:p>
        </p:txBody>
      </p:sp>
      <p:sp>
        <p:nvSpPr>
          <p:cNvPr id="5" name="Slide Number Placeholder 3"/>
          <p:cNvSpPr>
            <a:spLocks noGrp="1" noChangeArrowheads="1"/>
          </p:cNvSpPr>
          <p:nvPr>
            <p:ph type="sldNum" sz="quarter" idx="12"/>
          </p:nvPr>
        </p:nvSpPr>
        <p:spPr>
          <a:xfrm>
            <a:off x="-18510" y="4947048"/>
            <a:ext cx="316706" cy="17859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a:solidFill>
                  <a:schemeClr val="tx1"/>
                </a:solidFill>
                <a:latin typeface="Times New Roman" pitchFamily="18" charset="0"/>
              </a:defRPr>
            </a:lvl1pPr>
            <a:lvl2pPr marL="557213" indent="-214313">
              <a:spcBef>
                <a:spcPct val="20000"/>
              </a:spcBef>
              <a:buChar char="–"/>
              <a:defRPr sz="2100">
                <a:solidFill>
                  <a:schemeClr val="tx1"/>
                </a:solidFill>
                <a:latin typeface="Times New Roman" pitchFamily="18" charset="0"/>
              </a:defRPr>
            </a:lvl2pPr>
            <a:lvl3pPr marL="857250" indent="-171450">
              <a:spcBef>
                <a:spcPct val="20000"/>
              </a:spcBef>
              <a:buChar char="•"/>
              <a:defRPr sz="1800">
                <a:solidFill>
                  <a:schemeClr val="tx1"/>
                </a:solidFill>
                <a:latin typeface="Times New Roman" pitchFamily="18" charset="0"/>
              </a:defRPr>
            </a:lvl3pPr>
            <a:lvl4pPr marL="1200150" indent="-171450">
              <a:spcBef>
                <a:spcPct val="20000"/>
              </a:spcBef>
              <a:buChar char="–"/>
              <a:defRPr sz="1500">
                <a:solidFill>
                  <a:schemeClr val="tx1"/>
                </a:solidFill>
                <a:latin typeface="Times New Roman" pitchFamily="18" charset="0"/>
              </a:defRPr>
            </a:lvl4pPr>
            <a:lvl5pPr marL="1543050" indent="-171450">
              <a:spcBef>
                <a:spcPct val="20000"/>
              </a:spcBef>
              <a:buChar char="»"/>
              <a:defRPr sz="1500">
                <a:solidFill>
                  <a:schemeClr val="tx1"/>
                </a:solidFill>
                <a:latin typeface="Times New Roman" pitchFamily="18" charset="0"/>
              </a:defRPr>
            </a:lvl5pPr>
            <a:lvl6pPr marL="1885950" indent="-171450" eaLnBrk="0" fontAlgn="base" hangingPunct="0">
              <a:spcBef>
                <a:spcPct val="20000"/>
              </a:spcBef>
              <a:spcAft>
                <a:spcPct val="0"/>
              </a:spcAft>
              <a:buChar char="»"/>
              <a:defRPr sz="1500">
                <a:solidFill>
                  <a:schemeClr val="tx1"/>
                </a:solidFill>
                <a:latin typeface="Times New Roman" pitchFamily="18" charset="0"/>
              </a:defRPr>
            </a:lvl6pPr>
            <a:lvl7pPr marL="2228850" indent="-171450" eaLnBrk="0" fontAlgn="base" hangingPunct="0">
              <a:spcBef>
                <a:spcPct val="20000"/>
              </a:spcBef>
              <a:spcAft>
                <a:spcPct val="0"/>
              </a:spcAft>
              <a:buChar char="»"/>
              <a:defRPr sz="1500">
                <a:solidFill>
                  <a:schemeClr val="tx1"/>
                </a:solidFill>
                <a:latin typeface="Times New Roman" pitchFamily="18" charset="0"/>
              </a:defRPr>
            </a:lvl7pPr>
            <a:lvl8pPr marL="2571750" indent="-171450" eaLnBrk="0" fontAlgn="base" hangingPunct="0">
              <a:spcBef>
                <a:spcPct val="20000"/>
              </a:spcBef>
              <a:spcAft>
                <a:spcPct val="0"/>
              </a:spcAft>
              <a:buChar char="»"/>
              <a:defRPr sz="1500">
                <a:solidFill>
                  <a:schemeClr val="tx1"/>
                </a:solidFill>
                <a:latin typeface="Times New Roman" pitchFamily="18" charset="0"/>
              </a:defRPr>
            </a:lvl8pPr>
            <a:lvl9pPr marL="2914650" indent="-171450" eaLnBrk="0" fontAlgn="base" hangingPunct="0">
              <a:spcBef>
                <a:spcPct val="20000"/>
              </a:spcBef>
              <a:spcAft>
                <a:spcPct val="0"/>
              </a:spcAft>
              <a:buChar char="»"/>
              <a:defRPr sz="1500">
                <a:solidFill>
                  <a:schemeClr val="tx1"/>
                </a:solidFill>
                <a:latin typeface="Times New Roman" pitchFamily="18" charset="0"/>
              </a:defRPr>
            </a:lvl9pPr>
          </a:lstStyle>
          <a:p>
            <a:pPr algn="ctr">
              <a:spcBef>
                <a:spcPct val="0"/>
              </a:spcBef>
              <a:buFontTx/>
              <a:buNone/>
            </a:pPr>
            <a:fld id="{90B939A4-89C0-4D9B-B3F5-4EA18537F26D}" type="slidenum">
              <a:rPr lang="lv-LV" altLang="lv-LV" sz="800" b="0">
                <a:latin typeface="Arial" charset="0"/>
              </a:rPr>
              <a:pPr algn="ctr">
                <a:spcBef>
                  <a:spcPct val="0"/>
                </a:spcBef>
                <a:buFontTx/>
                <a:buNone/>
              </a:pPr>
              <a:t>10</a:t>
            </a:fld>
            <a:endParaRPr lang="lv-LV" altLang="lv-LV" sz="800" b="0" dirty="0">
              <a:latin typeface="Arial" charset="0"/>
            </a:endParaRPr>
          </a:p>
        </p:txBody>
      </p:sp>
      <p:pic>
        <p:nvPicPr>
          <p:cNvPr id="7" name="Picture 6" descr="LV_green (3x mazak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4721392"/>
            <a:ext cx="971599" cy="422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668260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txBox="1">
            <a:spLocks noChangeArrowheads="1"/>
          </p:cNvSpPr>
          <p:nvPr/>
        </p:nvSpPr>
        <p:spPr bwMode="auto">
          <a:xfrm>
            <a:off x="0" y="51470"/>
            <a:ext cx="9144000" cy="543049"/>
          </a:xfrm>
          <a:prstGeom prst="rect">
            <a:avLst/>
          </a:prstGeom>
          <a:noFill/>
          <a:ln>
            <a:noFill/>
          </a:ln>
        </p:spPr>
        <p:txBody>
          <a:bodyPr lIns="68580" tIns="34290" rIns="68580" bIns="34290"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defRPr/>
            </a:pPr>
            <a:r>
              <a:rPr lang="sv-SE" altLang="lv-LV" sz="2000" kern="0" dirty="0">
                <a:solidFill>
                  <a:prstClr val="black"/>
                </a:solidFill>
                <a:latin typeface="Arial" panose="020B0604020202020204" pitchFamily="34" charset="0"/>
              </a:rPr>
              <a:t>2. Uzskati par masu medijiem un žurnālistu darbu </a:t>
            </a:r>
            <a:endParaRPr lang="lv-LV" altLang="lv-LV" sz="2000" kern="0" dirty="0">
              <a:solidFill>
                <a:prstClr val="black"/>
              </a:solidFill>
              <a:latin typeface="Arial" panose="020B0604020202020204" pitchFamily="34" charset="0"/>
            </a:endParaRPr>
          </a:p>
        </p:txBody>
      </p:sp>
      <p:sp>
        <p:nvSpPr>
          <p:cNvPr id="8" name="Slide Number Placeholder 3"/>
          <p:cNvSpPr>
            <a:spLocks noGrp="1" noChangeArrowheads="1"/>
          </p:cNvSpPr>
          <p:nvPr>
            <p:ph type="sldNum" sz="quarter" idx="12"/>
          </p:nvPr>
        </p:nvSpPr>
        <p:spPr>
          <a:xfrm>
            <a:off x="-18510" y="4947048"/>
            <a:ext cx="316706" cy="17859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a:solidFill>
                  <a:schemeClr val="tx1"/>
                </a:solidFill>
                <a:latin typeface="Times New Roman" pitchFamily="18" charset="0"/>
              </a:defRPr>
            </a:lvl1pPr>
            <a:lvl2pPr marL="557213" indent="-214313">
              <a:spcBef>
                <a:spcPct val="20000"/>
              </a:spcBef>
              <a:buChar char="–"/>
              <a:defRPr sz="2100">
                <a:solidFill>
                  <a:schemeClr val="tx1"/>
                </a:solidFill>
                <a:latin typeface="Times New Roman" pitchFamily="18" charset="0"/>
              </a:defRPr>
            </a:lvl2pPr>
            <a:lvl3pPr marL="857250" indent="-171450">
              <a:spcBef>
                <a:spcPct val="20000"/>
              </a:spcBef>
              <a:buChar char="•"/>
              <a:defRPr sz="1800">
                <a:solidFill>
                  <a:schemeClr val="tx1"/>
                </a:solidFill>
                <a:latin typeface="Times New Roman" pitchFamily="18" charset="0"/>
              </a:defRPr>
            </a:lvl3pPr>
            <a:lvl4pPr marL="1200150" indent="-171450">
              <a:spcBef>
                <a:spcPct val="20000"/>
              </a:spcBef>
              <a:buChar char="–"/>
              <a:defRPr sz="1500">
                <a:solidFill>
                  <a:schemeClr val="tx1"/>
                </a:solidFill>
                <a:latin typeface="Times New Roman" pitchFamily="18" charset="0"/>
              </a:defRPr>
            </a:lvl4pPr>
            <a:lvl5pPr marL="1543050" indent="-171450">
              <a:spcBef>
                <a:spcPct val="20000"/>
              </a:spcBef>
              <a:buChar char="»"/>
              <a:defRPr sz="1500">
                <a:solidFill>
                  <a:schemeClr val="tx1"/>
                </a:solidFill>
                <a:latin typeface="Times New Roman" pitchFamily="18" charset="0"/>
              </a:defRPr>
            </a:lvl5pPr>
            <a:lvl6pPr marL="1885950" indent="-171450" eaLnBrk="0" fontAlgn="base" hangingPunct="0">
              <a:spcBef>
                <a:spcPct val="20000"/>
              </a:spcBef>
              <a:spcAft>
                <a:spcPct val="0"/>
              </a:spcAft>
              <a:buChar char="»"/>
              <a:defRPr sz="1500">
                <a:solidFill>
                  <a:schemeClr val="tx1"/>
                </a:solidFill>
                <a:latin typeface="Times New Roman" pitchFamily="18" charset="0"/>
              </a:defRPr>
            </a:lvl6pPr>
            <a:lvl7pPr marL="2228850" indent="-171450" eaLnBrk="0" fontAlgn="base" hangingPunct="0">
              <a:spcBef>
                <a:spcPct val="20000"/>
              </a:spcBef>
              <a:spcAft>
                <a:spcPct val="0"/>
              </a:spcAft>
              <a:buChar char="»"/>
              <a:defRPr sz="1500">
                <a:solidFill>
                  <a:schemeClr val="tx1"/>
                </a:solidFill>
                <a:latin typeface="Times New Roman" pitchFamily="18" charset="0"/>
              </a:defRPr>
            </a:lvl7pPr>
            <a:lvl8pPr marL="2571750" indent="-171450" eaLnBrk="0" fontAlgn="base" hangingPunct="0">
              <a:spcBef>
                <a:spcPct val="20000"/>
              </a:spcBef>
              <a:spcAft>
                <a:spcPct val="0"/>
              </a:spcAft>
              <a:buChar char="»"/>
              <a:defRPr sz="1500">
                <a:solidFill>
                  <a:schemeClr val="tx1"/>
                </a:solidFill>
                <a:latin typeface="Times New Roman" pitchFamily="18" charset="0"/>
              </a:defRPr>
            </a:lvl8pPr>
            <a:lvl9pPr marL="2914650" indent="-171450" eaLnBrk="0" fontAlgn="base" hangingPunct="0">
              <a:spcBef>
                <a:spcPct val="20000"/>
              </a:spcBef>
              <a:spcAft>
                <a:spcPct val="0"/>
              </a:spcAft>
              <a:buChar char="»"/>
              <a:defRPr sz="1500">
                <a:solidFill>
                  <a:schemeClr val="tx1"/>
                </a:solidFill>
                <a:latin typeface="Times New Roman" pitchFamily="18" charset="0"/>
              </a:defRPr>
            </a:lvl9pPr>
          </a:lstStyle>
          <a:p>
            <a:pPr algn="ctr">
              <a:spcBef>
                <a:spcPct val="0"/>
              </a:spcBef>
              <a:buFontTx/>
              <a:buNone/>
            </a:pPr>
            <a:fld id="{90B939A4-89C0-4D9B-B3F5-4EA18537F26D}" type="slidenum">
              <a:rPr lang="lv-LV" altLang="lv-LV" sz="800" b="0">
                <a:solidFill>
                  <a:prstClr val="black"/>
                </a:solidFill>
                <a:latin typeface="Arial" charset="0"/>
              </a:rPr>
              <a:pPr algn="ctr">
                <a:spcBef>
                  <a:spcPct val="0"/>
                </a:spcBef>
                <a:buFontTx/>
                <a:buNone/>
              </a:pPr>
              <a:t>11</a:t>
            </a:fld>
            <a:endParaRPr lang="lv-LV" altLang="lv-LV" sz="800" b="0" dirty="0">
              <a:solidFill>
                <a:prstClr val="black"/>
              </a:solidFill>
              <a:latin typeface="Arial" charset="0"/>
            </a:endParaRPr>
          </a:p>
        </p:txBody>
      </p:sp>
      <p:sp>
        <p:nvSpPr>
          <p:cNvPr id="5" name="Rectangle 8"/>
          <p:cNvSpPr>
            <a:spLocks noChangeArrowheads="1"/>
          </p:cNvSpPr>
          <p:nvPr/>
        </p:nvSpPr>
        <p:spPr bwMode="auto">
          <a:xfrm>
            <a:off x="251520" y="555526"/>
            <a:ext cx="8568952"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just" eaLnBrk="1" hangingPunct="1">
              <a:spcBef>
                <a:spcPct val="0"/>
              </a:spcBef>
              <a:buFontTx/>
              <a:buNone/>
            </a:pPr>
            <a:r>
              <a:rPr lang="lv-LV" altLang="lv-LV" sz="1000" b="0" i="1" dirty="0">
                <a:latin typeface="Arial" charset="0"/>
              </a:rPr>
              <a:t>M3. Domājot par masu medijiem un žurnālistu darbu pēdējo 12 mēnešu laikā, cik lielā mērā Jūs piekrītat vai nepiekrītat šādiem apgalvojumiem?</a:t>
            </a:r>
            <a:endParaRPr lang="lv-LV" altLang="lv-LV" sz="1200" dirty="0">
              <a:latin typeface="Arial" charset="0"/>
            </a:endParaRPr>
          </a:p>
        </p:txBody>
      </p:sp>
      <p:pic>
        <p:nvPicPr>
          <p:cNvPr id="7" name="Picture 6" descr="LV_green (3x mazak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4721392"/>
            <a:ext cx="971599" cy="422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9" name="Chart 8"/>
          <p:cNvGraphicFramePr>
            <a:graphicFrameLocks/>
          </p:cNvGraphicFramePr>
          <p:nvPr>
            <p:extLst>
              <p:ext uri="{D42A27DB-BD31-4B8C-83A1-F6EECF244321}">
                <p14:modId xmlns:p14="http://schemas.microsoft.com/office/powerpoint/2010/main" val="3338164854"/>
              </p:ext>
            </p:extLst>
          </p:nvPr>
        </p:nvGraphicFramePr>
        <p:xfrm>
          <a:off x="323529" y="763103"/>
          <a:ext cx="8496943" cy="417646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783010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noChangeArrowheads="1"/>
          </p:cNvSpPr>
          <p:nvPr>
            <p:ph type="ctrTitle"/>
          </p:nvPr>
        </p:nvSpPr>
        <p:spPr>
          <a:xfrm>
            <a:off x="1657350" y="2020491"/>
            <a:ext cx="5829300" cy="1102519"/>
          </a:xfrm>
        </p:spPr>
        <p:txBody>
          <a:bodyPr/>
          <a:lstStyle/>
          <a:p>
            <a:r>
              <a:rPr lang="lv-LV" altLang="en-US" sz="2400" b="1" dirty="0">
                <a:latin typeface="Arial" charset="0"/>
                <a:cs typeface="Arial" charset="0"/>
              </a:rPr>
              <a:t>3</a:t>
            </a:r>
            <a:r>
              <a:rPr lang="sv-SE" altLang="en-US" sz="2400" b="1" dirty="0">
                <a:latin typeface="Arial" charset="0"/>
                <a:cs typeface="Arial" charset="0"/>
              </a:rPr>
              <a:t>. </a:t>
            </a:r>
            <a:r>
              <a:rPr lang="lv-LV" altLang="en-US" sz="2400" b="1" dirty="0">
                <a:latin typeface="Arial" charset="0"/>
                <a:cs typeface="Arial" charset="0"/>
              </a:rPr>
              <a:t>Uzskati par masu informācijas līdzekļos atspoguļoto informāciju</a:t>
            </a:r>
            <a:endParaRPr lang="en-US" altLang="en-US" sz="2400" b="1" dirty="0">
              <a:latin typeface="Arial" charset="0"/>
              <a:cs typeface="Arial" charset="0"/>
            </a:endParaRPr>
          </a:p>
        </p:txBody>
      </p:sp>
      <p:sp>
        <p:nvSpPr>
          <p:cNvPr id="5" name="Slide Number Placeholder 3"/>
          <p:cNvSpPr>
            <a:spLocks noGrp="1" noChangeArrowheads="1"/>
          </p:cNvSpPr>
          <p:nvPr>
            <p:ph type="sldNum" sz="quarter" idx="12"/>
          </p:nvPr>
        </p:nvSpPr>
        <p:spPr>
          <a:xfrm>
            <a:off x="-18510" y="4947048"/>
            <a:ext cx="316706" cy="17859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a:solidFill>
                  <a:schemeClr val="tx1"/>
                </a:solidFill>
                <a:latin typeface="Times New Roman" pitchFamily="18" charset="0"/>
              </a:defRPr>
            </a:lvl1pPr>
            <a:lvl2pPr marL="557213" indent="-214313">
              <a:spcBef>
                <a:spcPct val="20000"/>
              </a:spcBef>
              <a:buChar char="–"/>
              <a:defRPr sz="2100">
                <a:solidFill>
                  <a:schemeClr val="tx1"/>
                </a:solidFill>
                <a:latin typeface="Times New Roman" pitchFamily="18" charset="0"/>
              </a:defRPr>
            </a:lvl2pPr>
            <a:lvl3pPr marL="857250" indent="-171450">
              <a:spcBef>
                <a:spcPct val="20000"/>
              </a:spcBef>
              <a:buChar char="•"/>
              <a:defRPr sz="1800">
                <a:solidFill>
                  <a:schemeClr val="tx1"/>
                </a:solidFill>
                <a:latin typeface="Times New Roman" pitchFamily="18" charset="0"/>
              </a:defRPr>
            </a:lvl3pPr>
            <a:lvl4pPr marL="1200150" indent="-171450">
              <a:spcBef>
                <a:spcPct val="20000"/>
              </a:spcBef>
              <a:buChar char="–"/>
              <a:defRPr sz="1500">
                <a:solidFill>
                  <a:schemeClr val="tx1"/>
                </a:solidFill>
                <a:latin typeface="Times New Roman" pitchFamily="18" charset="0"/>
              </a:defRPr>
            </a:lvl4pPr>
            <a:lvl5pPr marL="1543050" indent="-171450">
              <a:spcBef>
                <a:spcPct val="20000"/>
              </a:spcBef>
              <a:buChar char="»"/>
              <a:defRPr sz="1500">
                <a:solidFill>
                  <a:schemeClr val="tx1"/>
                </a:solidFill>
                <a:latin typeface="Times New Roman" pitchFamily="18" charset="0"/>
              </a:defRPr>
            </a:lvl5pPr>
            <a:lvl6pPr marL="1885950" indent="-171450" eaLnBrk="0" fontAlgn="base" hangingPunct="0">
              <a:spcBef>
                <a:spcPct val="20000"/>
              </a:spcBef>
              <a:spcAft>
                <a:spcPct val="0"/>
              </a:spcAft>
              <a:buChar char="»"/>
              <a:defRPr sz="1500">
                <a:solidFill>
                  <a:schemeClr val="tx1"/>
                </a:solidFill>
                <a:latin typeface="Times New Roman" pitchFamily="18" charset="0"/>
              </a:defRPr>
            </a:lvl6pPr>
            <a:lvl7pPr marL="2228850" indent="-171450" eaLnBrk="0" fontAlgn="base" hangingPunct="0">
              <a:spcBef>
                <a:spcPct val="20000"/>
              </a:spcBef>
              <a:spcAft>
                <a:spcPct val="0"/>
              </a:spcAft>
              <a:buChar char="»"/>
              <a:defRPr sz="1500">
                <a:solidFill>
                  <a:schemeClr val="tx1"/>
                </a:solidFill>
                <a:latin typeface="Times New Roman" pitchFamily="18" charset="0"/>
              </a:defRPr>
            </a:lvl7pPr>
            <a:lvl8pPr marL="2571750" indent="-171450" eaLnBrk="0" fontAlgn="base" hangingPunct="0">
              <a:spcBef>
                <a:spcPct val="20000"/>
              </a:spcBef>
              <a:spcAft>
                <a:spcPct val="0"/>
              </a:spcAft>
              <a:buChar char="»"/>
              <a:defRPr sz="1500">
                <a:solidFill>
                  <a:schemeClr val="tx1"/>
                </a:solidFill>
                <a:latin typeface="Times New Roman" pitchFamily="18" charset="0"/>
              </a:defRPr>
            </a:lvl8pPr>
            <a:lvl9pPr marL="2914650" indent="-171450" eaLnBrk="0" fontAlgn="base" hangingPunct="0">
              <a:spcBef>
                <a:spcPct val="20000"/>
              </a:spcBef>
              <a:spcAft>
                <a:spcPct val="0"/>
              </a:spcAft>
              <a:buChar char="»"/>
              <a:defRPr sz="1500">
                <a:solidFill>
                  <a:schemeClr val="tx1"/>
                </a:solidFill>
                <a:latin typeface="Times New Roman" pitchFamily="18" charset="0"/>
              </a:defRPr>
            </a:lvl9pPr>
          </a:lstStyle>
          <a:p>
            <a:pPr algn="ctr">
              <a:spcBef>
                <a:spcPct val="0"/>
              </a:spcBef>
              <a:buFontTx/>
              <a:buNone/>
            </a:pPr>
            <a:fld id="{90B939A4-89C0-4D9B-B3F5-4EA18537F26D}" type="slidenum">
              <a:rPr lang="lv-LV" altLang="lv-LV" sz="800" b="0">
                <a:latin typeface="Arial" charset="0"/>
              </a:rPr>
              <a:pPr algn="ctr">
                <a:spcBef>
                  <a:spcPct val="0"/>
                </a:spcBef>
                <a:buFontTx/>
                <a:buNone/>
              </a:pPr>
              <a:t>12</a:t>
            </a:fld>
            <a:endParaRPr lang="lv-LV" altLang="lv-LV" sz="800" b="0" dirty="0">
              <a:latin typeface="Arial" charset="0"/>
            </a:endParaRPr>
          </a:p>
        </p:txBody>
      </p:sp>
      <p:pic>
        <p:nvPicPr>
          <p:cNvPr id="7" name="Picture 6" descr="LV_green (3x mazak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4721392"/>
            <a:ext cx="971599" cy="422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023311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txBox="1">
            <a:spLocks noChangeArrowheads="1"/>
          </p:cNvSpPr>
          <p:nvPr/>
        </p:nvSpPr>
        <p:spPr bwMode="auto">
          <a:xfrm>
            <a:off x="0" y="195486"/>
            <a:ext cx="9144000" cy="543049"/>
          </a:xfrm>
          <a:prstGeom prst="rect">
            <a:avLst/>
          </a:prstGeom>
          <a:noFill/>
          <a:ln>
            <a:noFill/>
          </a:ln>
        </p:spPr>
        <p:txBody>
          <a:bodyPr lIns="68580" tIns="34290" rIns="68580" bIns="34290"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defRPr/>
            </a:pPr>
            <a:r>
              <a:rPr lang="lv-LV" altLang="lv-LV" sz="2000" kern="0" dirty="0">
                <a:solidFill>
                  <a:prstClr val="black"/>
                </a:solidFill>
                <a:latin typeface="Arial" panose="020B0604020202020204" pitchFamily="34" charset="0"/>
              </a:rPr>
              <a:t>3. Uzskati par masu informācijas līdzekļos atspoguļoto informāciju</a:t>
            </a:r>
          </a:p>
        </p:txBody>
      </p:sp>
      <p:sp>
        <p:nvSpPr>
          <p:cNvPr id="8" name="Slide Number Placeholder 3"/>
          <p:cNvSpPr>
            <a:spLocks noGrp="1" noChangeArrowheads="1"/>
          </p:cNvSpPr>
          <p:nvPr>
            <p:ph type="sldNum" sz="quarter" idx="12"/>
          </p:nvPr>
        </p:nvSpPr>
        <p:spPr>
          <a:xfrm>
            <a:off x="-18510" y="4947048"/>
            <a:ext cx="316706" cy="17859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a:solidFill>
                  <a:schemeClr val="tx1"/>
                </a:solidFill>
                <a:latin typeface="Times New Roman" pitchFamily="18" charset="0"/>
              </a:defRPr>
            </a:lvl1pPr>
            <a:lvl2pPr marL="557213" indent="-214313">
              <a:spcBef>
                <a:spcPct val="20000"/>
              </a:spcBef>
              <a:buChar char="–"/>
              <a:defRPr sz="2100">
                <a:solidFill>
                  <a:schemeClr val="tx1"/>
                </a:solidFill>
                <a:latin typeface="Times New Roman" pitchFamily="18" charset="0"/>
              </a:defRPr>
            </a:lvl2pPr>
            <a:lvl3pPr marL="857250" indent="-171450">
              <a:spcBef>
                <a:spcPct val="20000"/>
              </a:spcBef>
              <a:buChar char="•"/>
              <a:defRPr sz="1800">
                <a:solidFill>
                  <a:schemeClr val="tx1"/>
                </a:solidFill>
                <a:latin typeface="Times New Roman" pitchFamily="18" charset="0"/>
              </a:defRPr>
            </a:lvl3pPr>
            <a:lvl4pPr marL="1200150" indent="-171450">
              <a:spcBef>
                <a:spcPct val="20000"/>
              </a:spcBef>
              <a:buChar char="–"/>
              <a:defRPr sz="1500">
                <a:solidFill>
                  <a:schemeClr val="tx1"/>
                </a:solidFill>
                <a:latin typeface="Times New Roman" pitchFamily="18" charset="0"/>
              </a:defRPr>
            </a:lvl4pPr>
            <a:lvl5pPr marL="1543050" indent="-171450">
              <a:spcBef>
                <a:spcPct val="20000"/>
              </a:spcBef>
              <a:buChar char="»"/>
              <a:defRPr sz="1500">
                <a:solidFill>
                  <a:schemeClr val="tx1"/>
                </a:solidFill>
                <a:latin typeface="Times New Roman" pitchFamily="18" charset="0"/>
              </a:defRPr>
            </a:lvl5pPr>
            <a:lvl6pPr marL="1885950" indent="-171450" eaLnBrk="0" fontAlgn="base" hangingPunct="0">
              <a:spcBef>
                <a:spcPct val="20000"/>
              </a:spcBef>
              <a:spcAft>
                <a:spcPct val="0"/>
              </a:spcAft>
              <a:buChar char="»"/>
              <a:defRPr sz="1500">
                <a:solidFill>
                  <a:schemeClr val="tx1"/>
                </a:solidFill>
                <a:latin typeface="Times New Roman" pitchFamily="18" charset="0"/>
              </a:defRPr>
            </a:lvl6pPr>
            <a:lvl7pPr marL="2228850" indent="-171450" eaLnBrk="0" fontAlgn="base" hangingPunct="0">
              <a:spcBef>
                <a:spcPct val="20000"/>
              </a:spcBef>
              <a:spcAft>
                <a:spcPct val="0"/>
              </a:spcAft>
              <a:buChar char="»"/>
              <a:defRPr sz="1500">
                <a:solidFill>
                  <a:schemeClr val="tx1"/>
                </a:solidFill>
                <a:latin typeface="Times New Roman" pitchFamily="18" charset="0"/>
              </a:defRPr>
            </a:lvl7pPr>
            <a:lvl8pPr marL="2571750" indent="-171450" eaLnBrk="0" fontAlgn="base" hangingPunct="0">
              <a:spcBef>
                <a:spcPct val="20000"/>
              </a:spcBef>
              <a:spcAft>
                <a:spcPct val="0"/>
              </a:spcAft>
              <a:buChar char="»"/>
              <a:defRPr sz="1500">
                <a:solidFill>
                  <a:schemeClr val="tx1"/>
                </a:solidFill>
                <a:latin typeface="Times New Roman" pitchFamily="18" charset="0"/>
              </a:defRPr>
            </a:lvl8pPr>
            <a:lvl9pPr marL="2914650" indent="-171450" eaLnBrk="0" fontAlgn="base" hangingPunct="0">
              <a:spcBef>
                <a:spcPct val="20000"/>
              </a:spcBef>
              <a:spcAft>
                <a:spcPct val="0"/>
              </a:spcAft>
              <a:buChar char="»"/>
              <a:defRPr sz="1500">
                <a:solidFill>
                  <a:schemeClr val="tx1"/>
                </a:solidFill>
                <a:latin typeface="Times New Roman" pitchFamily="18" charset="0"/>
              </a:defRPr>
            </a:lvl9pPr>
          </a:lstStyle>
          <a:p>
            <a:pPr algn="ctr">
              <a:spcBef>
                <a:spcPct val="0"/>
              </a:spcBef>
              <a:buFontTx/>
              <a:buNone/>
            </a:pPr>
            <a:fld id="{90B939A4-89C0-4D9B-B3F5-4EA18537F26D}" type="slidenum">
              <a:rPr lang="lv-LV" altLang="lv-LV" sz="800" b="0">
                <a:solidFill>
                  <a:prstClr val="black"/>
                </a:solidFill>
                <a:latin typeface="Arial" charset="0"/>
              </a:rPr>
              <a:pPr algn="ctr">
                <a:spcBef>
                  <a:spcPct val="0"/>
                </a:spcBef>
                <a:buFontTx/>
                <a:buNone/>
              </a:pPr>
              <a:t>13</a:t>
            </a:fld>
            <a:endParaRPr lang="lv-LV" altLang="lv-LV" sz="800" b="0" dirty="0">
              <a:solidFill>
                <a:prstClr val="black"/>
              </a:solidFill>
              <a:latin typeface="Arial" charset="0"/>
            </a:endParaRPr>
          </a:p>
        </p:txBody>
      </p:sp>
      <p:sp>
        <p:nvSpPr>
          <p:cNvPr id="5" name="Rectangle 8"/>
          <p:cNvSpPr>
            <a:spLocks noChangeArrowheads="1"/>
          </p:cNvSpPr>
          <p:nvPr/>
        </p:nvSpPr>
        <p:spPr bwMode="auto">
          <a:xfrm>
            <a:off x="251520" y="741353"/>
            <a:ext cx="8568952"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just" eaLnBrk="1" hangingPunct="1">
              <a:spcBef>
                <a:spcPct val="0"/>
              </a:spcBef>
              <a:buFontTx/>
              <a:buNone/>
            </a:pPr>
            <a:r>
              <a:rPr lang="lv-LV" altLang="lv-LV" sz="1000" b="0" i="1" dirty="0">
                <a:latin typeface="Arial" charset="0"/>
              </a:rPr>
              <a:t>T1. Vai, Jūsuprāt, masu informācijas līdzekļos atspoguļotā informācija kopumā ir objektīva un atbilst realitātei? </a:t>
            </a:r>
            <a:endParaRPr lang="lv-LV" altLang="lv-LV" sz="1200" dirty="0">
              <a:latin typeface="Arial" charset="0"/>
            </a:endParaRPr>
          </a:p>
        </p:txBody>
      </p:sp>
      <p:pic>
        <p:nvPicPr>
          <p:cNvPr id="7" name="Picture 6" descr="LV_green (3x mazak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4721392"/>
            <a:ext cx="971599" cy="422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9" name="Chart 8"/>
          <p:cNvGraphicFramePr>
            <a:graphicFrameLocks/>
          </p:cNvGraphicFramePr>
          <p:nvPr>
            <p:extLst>
              <p:ext uri="{D42A27DB-BD31-4B8C-83A1-F6EECF244321}">
                <p14:modId xmlns:p14="http://schemas.microsoft.com/office/powerpoint/2010/main" val="4158881059"/>
              </p:ext>
            </p:extLst>
          </p:nvPr>
        </p:nvGraphicFramePr>
        <p:xfrm>
          <a:off x="323528" y="987574"/>
          <a:ext cx="8496944" cy="3456384"/>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a:xfrm>
            <a:off x="7438871" y="1009842"/>
            <a:ext cx="1381601" cy="261610"/>
          </a:xfrm>
          <a:prstGeom prst="rect">
            <a:avLst/>
          </a:prstGeom>
          <a:noFill/>
          <a:ln>
            <a:solidFill>
              <a:srgbClr val="990033"/>
            </a:solidFill>
          </a:ln>
        </p:spPr>
        <p:txBody>
          <a:bodyPr wrap="square" rtlCol="0">
            <a:spAutoFit/>
          </a:bodyPr>
          <a:lstStyle/>
          <a:p>
            <a:pPr algn="ctr"/>
            <a:r>
              <a:rPr lang="lv-LV" sz="1100" dirty="0">
                <a:solidFill>
                  <a:srgbClr val="990033"/>
                </a:solidFill>
              </a:rPr>
              <a:t>Augusta dati*</a:t>
            </a:r>
          </a:p>
        </p:txBody>
      </p:sp>
      <p:sp>
        <p:nvSpPr>
          <p:cNvPr id="3" name="Rectangle 2"/>
          <p:cNvSpPr/>
          <p:nvPr/>
        </p:nvSpPr>
        <p:spPr>
          <a:xfrm>
            <a:off x="251520" y="4443958"/>
            <a:ext cx="7560840" cy="338554"/>
          </a:xfrm>
          <a:prstGeom prst="rect">
            <a:avLst/>
          </a:prstGeom>
        </p:spPr>
        <p:txBody>
          <a:bodyPr wrap="square">
            <a:spAutoFit/>
          </a:bodyPr>
          <a:lstStyle/>
          <a:p>
            <a:pPr algn="just"/>
            <a:r>
              <a:rPr lang="lv-LV" sz="800" b="0" dirty="0">
                <a:solidFill>
                  <a:schemeClr val="tx1"/>
                </a:solidFill>
              </a:rPr>
              <a:t>*Aptaujas dati iegūti pētījumu centra SKDS Latvijas pastāvīgo iedzīvotāju aptaujā laika posmā no 05.08.2022. līdz 15.08.2022. Ar stratificētās nejaušās izlases metodi, veicot tiešās intervijas respondentu dzīvesvietās, tika aptaujāti 1005 respondenti vecumā no 18 līdz 75 gadiem visā Latvijā.</a:t>
            </a:r>
          </a:p>
        </p:txBody>
      </p:sp>
    </p:spTree>
    <p:extLst>
      <p:ext uri="{BB962C8B-B14F-4D97-AF65-F5344CB8AC3E}">
        <p14:creationId xmlns:p14="http://schemas.microsoft.com/office/powerpoint/2010/main" val="3098108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txBox="1">
            <a:spLocks noChangeArrowheads="1"/>
          </p:cNvSpPr>
          <p:nvPr/>
        </p:nvSpPr>
        <p:spPr bwMode="auto">
          <a:xfrm>
            <a:off x="0" y="51470"/>
            <a:ext cx="9144000" cy="543049"/>
          </a:xfrm>
          <a:prstGeom prst="rect">
            <a:avLst/>
          </a:prstGeom>
          <a:noFill/>
          <a:ln>
            <a:noFill/>
          </a:ln>
        </p:spPr>
        <p:txBody>
          <a:bodyPr lIns="68580" tIns="34290" rIns="68580" bIns="34290"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defRPr/>
            </a:pPr>
            <a:r>
              <a:rPr lang="lv-LV" altLang="lv-LV" sz="2000" kern="0" dirty="0">
                <a:solidFill>
                  <a:prstClr val="black"/>
                </a:solidFill>
                <a:latin typeface="Arial" panose="020B0604020202020204" pitchFamily="34" charset="0"/>
              </a:rPr>
              <a:t>3. Uzskati par masu informācijas līdzekļos atspoguļoto informāciju</a:t>
            </a:r>
          </a:p>
        </p:txBody>
      </p:sp>
      <p:sp>
        <p:nvSpPr>
          <p:cNvPr id="8" name="Slide Number Placeholder 3"/>
          <p:cNvSpPr>
            <a:spLocks noGrp="1" noChangeArrowheads="1"/>
          </p:cNvSpPr>
          <p:nvPr>
            <p:ph type="sldNum" sz="quarter" idx="12"/>
          </p:nvPr>
        </p:nvSpPr>
        <p:spPr>
          <a:xfrm>
            <a:off x="-18510" y="4947048"/>
            <a:ext cx="316706" cy="17859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a:solidFill>
                  <a:schemeClr val="tx1"/>
                </a:solidFill>
                <a:latin typeface="Times New Roman" pitchFamily="18" charset="0"/>
              </a:defRPr>
            </a:lvl1pPr>
            <a:lvl2pPr marL="557213" indent="-214313">
              <a:spcBef>
                <a:spcPct val="20000"/>
              </a:spcBef>
              <a:buChar char="–"/>
              <a:defRPr sz="2100">
                <a:solidFill>
                  <a:schemeClr val="tx1"/>
                </a:solidFill>
                <a:latin typeface="Times New Roman" pitchFamily="18" charset="0"/>
              </a:defRPr>
            </a:lvl2pPr>
            <a:lvl3pPr marL="857250" indent="-171450">
              <a:spcBef>
                <a:spcPct val="20000"/>
              </a:spcBef>
              <a:buChar char="•"/>
              <a:defRPr sz="1800">
                <a:solidFill>
                  <a:schemeClr val="tx1"/>
                </a:solidFill>
                <a:latin typeface="Times New Roman" pitchFamily="18" charset="0"/>
              </a:defRPr>
            </a:lvl3pPr>
            <a:lvl4pPr marL="1200150" indent="-171450">
              <a:spcBef>
                <a:spcPct val="20000"/>
              </a:spcBef>
              <a:buChar char="–"/>
              <a:defRPr sz="1500">
                <a:solidFill>
                  <a:schemeClr val="tx1"/>
                </a:solidFill>
                <a:latin typeface="Times New Roman" pitchFamily="18" charset="0"/>
              </a:defRPr>
            </a:lvl4pPr>
            <a:lvl5pPr marL="1543050" indent="-171450">
              <a:spcBef>
                <a:spcPct val="20000"/>
              </a:spcBef>
              <a:buChar char="»"/>
              <a:defRPr sz="1500">
                <a:solidFill>
                  <a:schemeClr val="tx1"/>
                </a:solidFill>
                <a:latin typeface="Times New Roman" pitchFamily="18" charset="0"/>
              </a:defRPr>
            </a:lvl5pPr>
            <a:lvl6pPr marL="1885950" indent="-171450" eaLnBrk="0" fontAlgn="base" hangingPunct="0">
              <a:spcBef>
                <a:spcPct val="20000"/>
              </a:spcBef>
              <a:spcAft>
                <a:spcPct val="0"/>
              </a:spcAft>
              <a:buChar char="»"/>
              <a:defRPr sz="1500">
                <a:solidFill>
                  <a:schemeClr val="tx1"/>
                </a:solidFill>
                <a:latin typeface="Times New Roman" pitchFamily="18" charset="0"/>
              </a:defRPr>
            </a:lvl6pPr>
            <a:lvl7pPr marL="2228850" indent="-171450" eaLnBrk="0" fontAlgn="base" hangingPunct="0">
              <a:spcBef>
                <a:spcPct val="20000"/>
              </a:spcBef>
              <a:spcAft>
                <a:spcPct val="0"/>
              </a:spcAft>
              <a:buChar char="»"/>
              <a:defRPr sz="1500">
                <a:solidFill>
                  <a:schemeClr val="tx1"/>
                </a:solidFill>
                <a:latin typeface="Times New Roman" pitchFamily="18" charset="0"/>
              </a:defRPr>
            </a:lvl7pPr>
            <a:lvl8pPr marL="2571750" indent="-171450" eaLnBrk="0" fontAlgn="base" hangingPunct="0">
              <a:spcBef>
                <a:spcPct val="20000"/>
              </a:spcBef>
              <a:spcAft>
                <a:spcPct val="0"/>
              </a:spcAft>
              <a:buChar char="»"/>
              <a:defRPr sz="1500">
                <a:solidFill>
                  <a:schemeClr val="tx1"/>
                </a:solidFill>
                <a:latin typeface="Times New Roman" pitchFamily="18" charset="0"/>
              </a:defRPr>
            </a:lvl8pPr>
            <a:lvl9pPr marL="2914650" indent="-171450" eaLnBrk="0" fontAlgn="base" hangingPunct="0">
              <a:spcBef>
                <a:spcPct val="20000"/>
              </a:spcBef>
              <a:spcAft>
                <a:spcPct val="0"/>
              </a:spcAft>
              <a:buChar char="»"/>
              <a:defRPr sz="1500">
                <a:solidFill>
                  <a:schemeClr val="tx1"/>
                </a:solidFill>
                <a:latin typeface="Times New Roman" pitchFamily="18" charset="0"/>
              </a:defRPr>
            </a:lvl9pPr>
          </a:lstStyle>
          <a:p>
            <a:pPr algn="ctr">
              <a:spcBef>
                <a:spcPct val="0"/>
              </a:spcBef>
              <a:buFontTx/>
              <a:buNone/>
            </a:pPr>
            <a:fld id="{90B939A4-89C0-4D9B-B3F5-4EA18537F26D}" type="slidenum">
              <a:rPr lang="lv-LV" altLang="lv-LV" sz="800" b="0">
                <a:solidFill>
                  <a:prstClr val="black"/>
                </a:solidFill>
                <a:latin typeface="Arial" charset="0"/>
              </a:rPr>
              <a:pPr algn="ctr">
                <a:spcBef>
                  <a:spcPct val="0"/>
                </a:spcBef>
                <a:buFontTx/>
                <a:buNone/>
              </a:pPr>
              <a:t>14</a:t>
            </a:fld>
            <a:endParaRPr lang="lv-LV" altLang="lv-LV" sz="800" b="0" dirty="0">
              <a:solidFill>
                <a:prstClr val="black"/>
              </a:solidFill>
              <a:latin typeface="Arial" charset="0"/>
            </a:endParaRPr>
          </a:p>
        </p:txBody>
      </p:sp>
      <p:sp>
        <p:nvSpPr>
          <p:cNvPr id="5" name="Rectangle 8"/>
          <p:cNvSpPr>
            <a:spLocks noChangeArrowheads="1"/>
          </p:cNvSpPr>
          <p:nvPr/>
        </p:nvSpPr>
        <p:spPr bwMode="auto">
          <a:xfrm>
            <a:off x="251520" y="483518"/>
            <a:ext cx="8568952"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just" eaLnBrk="1" hangingPunct="1">
              <a:spcBef>
                <a:spcPct val="0"/>
              </a:spcBef>
              <a:buFontTx/>
              <a:buNone/>
            </a:pPr>
            <a:r>
              <a:rPr lang="lv-LV" altLang="lv-LV" sz="1000" b="0" i="1" dirty="0">
                <a:latin typeface="Arial" charset="0"/>
              </a:rPr>
              <a:t>T1. Vai, Jūsuprāt, masu informācijas līdzekļos atspoguļotā informācija kopumā ir objektīva un atbilst realitātei? </a:t>
            </a:r>
            <a:endParaRPr lang="lv-LV" altLang="lv-LV" sz="1200" dirty="0">
              <a:latin typeface="Arial" charset="0"/>
            </a:endParaRPr>
          </a:p>
        </p:txBody>
      </p:sp>
      <p:pic>
        <p:nvPicPr>
          <p:cNvPr id="7" name="Picture 6" descr="LV_green (3x mazak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4721392"/>
            <a:ext cx="971599" cy="422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7438870" y="555526"/>
            <a:ext cx="1381601" cy="261610"/>
          </a:xfrm>
          <a:prstGeom prst="rect">
            <a:avLst/>
          </a:prstGeom>
          <a:noFill/>
          <a:ln>
            <a:solidFill>
              <a:srgbClr val="990033"/>
            </a:solidFill>
          </a:ln>
        </p:spPr>
        <p:txBody>
          <a:bodyPr wrap="square" rtlCol="0">
            <a:spAutoFit/>
          </a:bodyPr>
          <a:lstStyle/>
          <a:p>
            <a:pPr algn="ctr"/>
            <a:r>
              <a:rPr lang="lv-LV" sz="1100" dirty="0">
                <a:solidFill>
                  <a:srgbClr val="990033"/>
                </a:solidFill>
              </a:rPr>
              <a:t>Augusta dati*</a:t>
            </a:r>
          </a:p>
        </p:txBody>
      </p:sp>
      <p:sp>
        <p:nvSpPr>
          <p:cNvPr id="3" name="Rectangle 2"/>
          <p:cNvSpPr/>
          <p:nvPr/>
        </p:nvSpPr>
        <p:spPr>
          <a:xfrm>
            <a:off x="251520" y="4515966"/>
            <a:ext cx="7560840" cy="415498"/>
          </a:xfrm>
          <a:prstGeom prst="rect">
            <a:avLst/>
          </a:prstGeom>
        </p:spPr>
        <p:txBody>
          <a:bodyPr wrap="square">
            <a:spAutoFit/>
          </a:bodyPr>
          <a:lstStyle/>
          <a:p>
            <a:pPr algn="just"/>
            <a:r>
              <a:rPr lang="lv-LV" sz="700" b="0" dirty="0">
                <a:solidFill>
                  <a:schemeClr val="tx1"/>
                </a:solidFill>
              </a:rPr>
              <a:t>*Aptaujas dati iegūti pētījumu centra SKDS Latvijas pastāvīgo iedzīvotāju aptaujā laika posmā no 05.08.2022. līdz 15.08.2022. Ar stratificētās nejaušās izlases metodi, veicot tiešās intervijas respondentu dzīvesvietās, tika aptaujāti 1005 respondenti vecumā no 18 līdz 75 gadiem visā Latvijā.</a:t>
            </a:r>
          </a:p>
          <a:p>
            <a:pPr algn="just"/>
            <a:r>
              <a:rPr lang="lv-LV" sz="700" b="0" dirty="0">
                <a:solidFill>
                  <a:schemeClr val="tx1"/>
                </a:solidFill>
              </a:rPr>
              <a:t>**Indeksi parāda starpību starp vērtējumiem IR objektīva un NAV objektīva.</a:t>
            </a:r>
          </a:p>
        </p:txBody>
      </p:sp>
      <p:graphicFrame>
        <p:nvGraphicFramePr>
          <p:cNvPr id="10" name="Diagramma 37">
            <a:extLst>
              <a:ext uri="{FF2B5EF4-FFF2-40B4-BE49-F238E27FC236}">
                <a16:creationId xmlns:a16="http://schemas.microsoft.com/office/drawing/2014/main" id="{F58138C5-3D0F-4257-A8DD-8627A6526207}"/>
              </a:ext>
            </a:extLst>
          </p:cNvPr>
          <p:cNvGraphicFramePr>
            <a:graphicFrameLocks/>
          </p:cNvGraphicFramePr>
          <p:nvPr>
            <p:extLst>
              <p:ext uri="{D42A27DB-BD31-4B8C-83A1-F6EECF244321}">
                <p14:modId xmlns:p14="http://schemas.microsoft.com/office/powerpoint/2010/main" val="941767172"/>
              </p:ext>
            </p:extLst>
          </p:nvPr>
        </p:nvGraphicFramePr>
        <p:xfrm>
          <a:off x="323528" y="987574"/>
          <a:ext cx="8568952" cy="345638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a:extLst>
              <a:ext uri="{FF2B5EF4-FFF2-40B4-BE49-F238E27FC236}">
                <a16:creationId xmlns:a16="http://schemas.microsoft.com/office/drawing/2014/main" id="{CCEA4430-A07C-45E2-8A62-03CDCE572181}"/>
              </a:ext>
            </a:extLst>
          </p:cNvPr>
          <p:cNvGraphicFramePr>
            <a:graphicFrameLocks/>
          </p:cNvGraphicFramePr>
          <p:nvPr>
            <p:extLst>
              <p:ext uri="{D42A27DB-BD31-4B8C-83A1-F6EECF244321}">
                <p14:modId xmlns:p14="http://schemas.microsoft.com/office/powerpoint/2010/main" val="3458712178"/>
              </p:ext>
            </p:extLst>
          </p:nvPr>
        </p:nvGraphicFramePr>
        <p:xfrm>
          <a:off x="323528" y="3269007"/>
          <a:ext cx="8568952" cy="1437688"/>
        </p:xfrm>
        <a:graphic>
          <a:graphicData uri="http://schemas.openxmlformats.org/drawingml/2006/chart">
            <c:chart xmlns:c="http://schemas.openxmlformats.org/drawingml/2006/chart" xmlns:r="http://schemas.openxmlformats.org/officeDocument/2006/relationships" r:id="rId4"/>
          </a:graphicData>
        </a:graphic>
      </p:graphicFrame>
      <p:sp>
        <p:nvSpPr>
          <p:cNvPr id="12" name="Rectangle 11"/>
          <p:cNvSpPr/>
          <p:nvPr/>
        </p:nvSpPr>
        <p:spPr>
          <a:xfrm>
            <a:off x="251520" y="653956"/>
            <a:ext cx="6552728" cy="261610"/>
          </a:xfrm>
          <a:prstGeom prst="rect">
            <a:avLst/>
          </a:prstGeom>
        </p:spPr>
        <p:txBody>
          <a:bodyPr wrap="square">
            <a:spAutoFit/>
          </a:bodyPr>
          <a:lstStyle/>
          <a:p>
            <a:r>
              <a:rPr lang="lv-LV" sz="1100" dirty="0">
                <a:solidFill>
                  <a:schemeClr val="tx1"/>
                </a:solidFill>
              </a:rPr>
              <a:t>2003. – 2022.gada aptauju datu salīdzinājums</a:t>
            </a:r>
          </a:p>
        </p:txBody>
      </p:sp>
    </p:spTree>
    <p:extLst>
      <p:ext uri="{BB962C8B-B14F-4D97-AF65-F5344CB8AC3E}">
        <p14:creationId xmlns:p14="http://schemas.microsoft.com/office/powerpoint/2010/main" val="27977319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txBox="1">
            <a:spLocks noChangeArrowheads="1"/>
          </p:cNvSpPr>
          <p:nvPr/>
        </p:nvSpPr>
        <p:spPr bwMode="auto">
          <a:xfrm>
            <a:off x="0" y="51470"/>
            <a:ext cx="9144000" cy="543049"/>
          </a:xfrm>
          <a:prstGeom prst="rect">
            <a:avLst/>
          </a:prstGeom>
          <a:noFill/>
          <a:ln>
            <a:noFill/>
          </a:ln>
        </p:spPr>
        <p:txBody>
          <a:bodyPr lIns="68580" tIns="34290" rIns="68580" bIns="34290"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defRPr/>
            </a:pPr>
            <a:r>
              <a:rPr lang="lv-LV" altLang="lv-LV" sz="2000" kern="0" dirty="0">
                <a:solidFill>
                  <a:prstClr val="black"/>
                </a:solidFill>
                <a:latin typeface="Arial" panose="020B0604020202020204" pitchFamily="34" charset="0"/>
              </a:rPr>
              <a:t>3. Uzskati par masu informācijas līdzekļos atspoguļoto informāciju</a:t>
            </a:r>
          </a:p>
        </p:txBody>
      </p:sp>
      <p:sp>
        <p:nvSpPr>
          <p:cNvPr id="8" name="Slide Number Placeholder 3"/>
          <p:cNvSpPr>
            <a:spLocks noGrp="1" noChangeArrowheads="1"/>
          </p:cNvSpPr>
          <p:nvPr>
            <p:ph type="sldNum" sz="quarter" idx="12"/>
          </p:nvPr>
        </p:nvSpPr>
        <p:spPr>
          <a:xfrm>
            <a:off x="-18510" y="4947048"/>
            <a:ext cx="316706" cy="17859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a:solidFill>
                  <a:schemeClr val="tx1"/>
                </a:solidFill>
                <a:latin typeface="Times New Roman" pitchFamily="18" charset="0"/>
              </a:defRPr>
            </a:lvl1pPr>
            <a:lvl2pPr marL="557213" indent="-214313">
              <a:spcBef>
                <a:spcPct val="20000"/>
              </a:spcBef>
              <a:buChar char="–"/>
              <a:defRPr sz="2100">
                <a:solidFill>
                  <a:schemeClr val="tx1"/>
                </a:solidFill>
                <a:latin typeface="Times New Roman" pitchFamily="18" charset="0"/>
              </a:defRPr>
            </a:lvl2pPr>
            <a:lvl3pPr marL="857250" indent="-171450">
              <a:spcBef>
                <a:spcPct val="20000"/>
              </a:spcBef>
              <a:buChar char="•"/>
              <a:defRPr sz="1800">
                <a:solidFill>
                  <a:schemeClr val="tx1"/>
                </a:solidFill>
                <a:latin typeface="Times New Roman" pitchFamily="18" charset="0"/>
              </a:defRPr>
            </a:lvl3pPr>
            <a:lvl4pPr marL="1200150" indent="-171450">
              <a:spcBef>
                <a:spcPct val="20000"/>
              </a:spcBef>
              <a:buChar char="–"/>
              <a:defRPr sz="1500">
                <a:solidFill>
                  <a:schemeClr val="tx1"/>
                </a:solidFill>
                <a:latin typeface="Times New Roman" pitchFamily="18" charset="0"/>
              </a:defRPr>
            </a:lvl4pPr>
            <a:lvl5pPr marL="1543050" indent="-171450">
              <a:spcBef>
                <a:spcPct val="20000"/>
              </a:spcBef>
              <a:buChar char="»"/>
              <a:defRPr sz="1500">
                <a:solidFill>
                  <a:schemeClr val="tx1"/>
                </a:solidFill>
                <a:latin typeface="Times New Roman" pitchFamily="18" charset="0"/>
              </a:defRPr>
            </a:lvl5pPr>
            <a:lvl6pPr marL="1885950" indent="-171450" eaLnBrk="0" fontAlgn="base" hangingPunct="0">
              <a:spcBef>
                <a:spcPct val="20000"/>
              </a:spcBef>
              <a:spcAft>
                <a:spcPct val="0"/>
              </a:spcAft>
              <a:buChar char="»"/>
              <a:defRPr sz="1500">
                <a:solidFill>
                  <a:schemeClr val="tx1"/>
                </a:solidFill>
                <a:latin typeface="Times New Roman" pitchFamily="18" charset="0"/>
              </a:defRPr>
            </a:lvl6pPr>
            <a:lvl7pPr marL="2228850" indent="-171450" eaLnBrk="0" fontAlgn="base" hangingPunct="0">
              <a:spcBef>
                <a:spcPct val="20000"/>
              </a:spcBef>
              <a:spcAft>
                <a:spcPct val="0"/>
              </a:spcAft>
              <a:buChar char="»"/>
              <a:defRPr sz="1500">
                <a:solidFill>
                  <a:schemeClr val="tx1"/>
                </a:solidFill>
                <a:latin typeface="Times New Roman" pitchFamily="18" charset="0"/>
              </a:defRPr>
            </a:lvl7pPr>
            <a:lvl8pPr marL="2571750" indent="-171450" eaLnBrk="0" fontAlgn="base" hangingPunct="0">
              <a:spcBef>
                <a:spcPct val="20000"/>
              </a:spcBef>
              <a:spcAft>
                <a:spcPct val="0"/>
              </a:spcAft>
              <a:buChar char="»"/>
              <a:defRPr sz="1500">
                <a:solidFill>
                  <a:schemeClr val="tx1"/>
                </a:solidFill>
                <a:latin typeface="Times New Roman" pitchFamily="18" charset="0"/>
              </a:defRPr>
            </a:lvl8pPr>
            <a:lvl9pPr marL="2914650" indent="-171450" eaLnBrk="0" fontAlgn="base" hangingPunct="0">
              <a:spcBef>
                <a:spcPct val="20000"/>
              </a:spcBef>
              <a:spcAft>
                <a:spcPct val="0"/>
              </a:spcAft>
              <a:buChar char="»"/>
              <a:defRPr sz="1500">
                <a:solidFill>
                  <a:schemeClr val="tx1"/>
                </a:solidFill>
                <a:latin typeface="Times New Roman" pitchFamily="18" charset="0"/>
              </a:defRPr>
            </a:lvl9pPr>
          </a:lstStyle>
          <a:p>
            <a:pPr algn="ctr">
              <a:spcBef>
                <a:spcPct val="0"/>
              </a:spcBef>
              <a:buFontTx/>
              <a:buNone/>
            </a:pPr>
            <a:fld id="{90B939A4-89C0-4D9B-B3F5-4EA18537F26D}" type="slidenum">
              <a:rPr lang="lv-LV" altLang="lv-LV" sz="800" b="0">
                <a:solidFill>
                  <a:prstClr val="black"/>
                </a:solidFill>
                <a:latin typeface="Arial" charset="0"/>
              </a:rPr>
              <a:pPr algn="ctr">
                <a:spcBef>
                  <a:spcPct val="0"/>
                </a:spcBef>
                <a:buFontTx/>
                <a:buNone/>
              </a:pPr>
              <a:t>15</a:t>
            </a:fld>
            <a:endParaRPr lang="lv-LV" altLang="lv-LV" sz="800" b="0" dirty="0">
              <a:solidFill>
                <a:prstClr val="black"/>
              </a:solidFill>
              <a:latin typeface="Arial" charset="0"/>
            </a:endParaRPr>
          </a:p>
        </p:txBody>
      </p:sp>
      <p:sp>
        <p:nvSpPr>
          <p:cNvPr id="5" name="Rectangle 8"/>
          <p:cNvSpPr>
            <a:spLocks noChangeArrowheads="1"/>
          </p:cNvSpPr>
          <p:nvPr/>
        </p:nvSpPr>
        <p:spPr bwMode="auto">
          <a:xfrm>
            <a:off x="251520" y="483518"/>
            <a:ext cx="8568952"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just" eaLnBrk="1" hangingPunct="1">
              <a:spcBef>
                <a:spcPct val="0"/>
              </a:spcBef>
              <a:buFontTx/>
              <a:buNone/>
            </a:pPr>
            <a:r>
              <a:rPr lang="lv-LV" altLang="lv-LV" sz="1000" b="0" i="1" dirty="0">
                <a:latin typeface="Arial" charset="0"/>
              </a:rPr>
              <a:t>T1. Vai, Jūsuprāt, masu informācijas līdzekļos atspoguļotā informācija kopumā ir objektīva un atbilst realitātei? </a:t>
            </a:r>
            <a:endParaRPr lang="lv-LV" altLang="lv-LV" sz="1200" dirty="0">
              <a:latin typeface="Arial" charset="0"/>
            </a:endParaRPr>
          </a:p>
        </p:txBody>
      </p:sp>
      <p:pic>
        <p:nvPicPr>
          <p:cNvPr id="7" name="Picture 6" descr="LV_green (3x mazak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4721392"/>
            <a:ext cx="971599" cy="422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7438870" y="555526"/>
            <a:ext cx="1381601" cy="261610"/>
          </a:xfrm>
          <a:prstGeom prst="rect">
            <a:avLst/>
          </a:prstGeom>
          <a:noFill/>
          <a:ln>
            <a:solidFill>
              <a:srgbClr val="990033"/>
            </a:solidFill>
          </a:ln>
        </p:spPr>
        <p:txBody>
          <a:bodyPr wrap="square" rtlCol="0">
            <a:spAutoFit/>
          </a:bodyPr>
          <a:lstStyle/>
          <a:p>
            <a:pPr algn="ctr"/>
            <a:r>
              <a:rPr lang="lv-LV" sz="1100" dirty="0">
                <a:solidFill>
                  <a:srgbClr val="990033"/>
                </a:solidFill>
              </a:rPr>
              <a:t>Augusta dati*</a:t>
            </a:r>
          </a:p>
        </p:txBody>
      </p:sp>
      <p:sp>
        <p:nvSpPr>
          <p:cNvPr id="3" name="Rectangle 2"/>
          <p:cNvSpPr/>
          <p:nvPr/>
        </p:nvSpPr>
        <p:spPr>
          <a:xfrm>
            <a:off x="251520" y="4731990"/>
            <a:ext cx="7560840" cy="307777"/>
          </a:xfrm>
          <a:prstGeom prst="rect">
            <a:avLst/>
          </a:prstGeom>
        </p:spPr>
        <p:txBody>
          <a:bodyPr wrap="square">
            <a:spAutoFit/>
          </a:bodyPr>
          <a:lstStyle/>
          <a:p>
            <a:pPr algn="just"/>
            <a:r>
              <a:rPr lang="lv-LV" sz="700" b="0" dirty="0">
                <a:solidFill>
                  <a:schemeClr val="tx1"/>
                </a:solidFill>
              </a:rPr>
              <a:t>*Aptaujas dati iegūti pētījumu centra SKDS Latvijas pastāvīgo iedzīvotāju aptaujā laika posmā no 05.08.2022. līdz 15.08.2022. Ar stratificētās nejaušās izlases metodi, veicot tiešās intervijas respondentu dzīvesvietās, tika aptaujāti 1005 respondenti vecumā no 18 līdz 75 gadiem visā Latvijā.</a:t>
            </a:r>
          </a:p>
        </p:txBody>
      </p:sp>
      <p:sp>
        <p:nvSpPr>
          <p:cNvPr id="12" name="Rectangle 11"/>
          <p:cNvSpPr/>
          <p:nvPr/>
        </p:nvSpPr>
        <p:spPr>
          <a:xfrm>
            <a:off x="251520" y="653956"/>
            <a:ext cx="6552728" cy="261610"/>
          </a:xfrm>
          <a:prstGeom prst="rect">
            <a:avLst/>
          </a:prstGeom>
        </p:spPr>
        <p:txBody>
          <a:bodyPr wrap="square">
            <a:spAutoFit/>
          </a:bodyPr>
          <a:lstStyle/>
          <a:p>
            <a:r>
              <a:rPr lang="lv-LV" sz="1100" dirty="0">
                <a:solidFill>
                  <a:schemeClr val="tx1"/>
                </a:solidFill>
              </a:rPr>
              <a:t>Sociāldemogrāfisko grupu atbilžu sadalījums</a:t>
            </a:r>
          </a:p>
        </p:txBody>
      </p:sp>
      <p:graphicFrame>
        <p:nvGraphicFramePr>
          <p:cNvPr id="13" name="Chart 12"/>
          <p:cNvGraphicFramePr>
            <a:graphicFrameLocks/>
          </p:cNvGraphicFramePr>
          <p:nvPr>
            <p:extLst>
              <p:ext uri="{D42A27DB-BD31-4B8C-83A1-F6EECF244321}">
                <p14:modId xmlns:p14="http://schemas.microsoft.com/office/powerpoint/2010/main" val="2891017911"/>
              </p:ext>
            </p:extLst>
          </p:nvPr>
        </p:nvGraphicFramePr>
        <p:xfrm>
          <a:off x="323528" y="843557"/>
          <a:ext cx="8496944" cy="394069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937135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noChangeArrowheads="1"/>
          </p:cNvSpPr>
          <p:nvPr>
            <p:ph type="ctrTitle"/>
          </p:nvPr>
        </p:nvSpPr>
        <p:spPr>
          <a:xfrm>
            <a:off x="1657350" y="2020491"/>
            <a:ext cx="5829300" cy="1102519"/>
          </a:xfrm>
        </p:spPr>
        <p:txBody>
          <a:bodyPr/>
          <a:lstStyle/>
          <a:p>
            <a:r>
              <a:rPr lang="lv-LV" altLang="en-US" sz="2400" b="1" dirty="0">
                <a:latin typeface="Arial" charset="0"/>
                <a:cs typeface="Arial" charset="0"/>
              </a:rPr>
              <a:t>4</a:t>
            </a:r>
            <a:r>
              <a:rPr lang="sv-SE" altLang="en-US" sz="2400" b="1" dirty="0">
                <a:latin typeface="Arial" charset="0"/>
                <a:cs typeface="Arial" charset="0"/>
              </a:rPr>
              <a:t>. Uzskati par pārkāpumiem Latvijas medijos </a:t>
            </a:r>
            <a:endParaRPr lang="en-US" altLang="en-US" sz="2400" b="1" dirty="0">
              <a:latin typeface="Arial" charset="0"/>
              <a:cs typeface="Arial" charset="0"/>
            </a:endParaRPr>
          </a:p>
        </p:txBody>
      </p:sp>
      <p:sp>
        <p:nvSpPr>
          <p:cNvPr id="5" name="Slide Number Placeholder 3"/>
          <p:cNvSpPr>
            <a:spLocks noGrp="1" noChangeArrowheads="1"/>
          </p:cNvSpPr>
          <p:nvPr>
            <p:ph type="sldNum" sz="quarter" idx="12"/>
          </p:nvPr>
        </p:nvSpPr>
        <p:spPr>
          <a:xfrm>
            <a:off x="-18510" y="4947048"/>
            <a:ext cx="316706" cy="17859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a:solidFill>
                  <a:schemeClr val="tx1"/>
                </a:solidFill>
                <a:latin typeface="Times New Roman" pitchFamily="18" charset="0"/>
              </a:defRPr>
            </a:lvl1pPr>
            <a:lvl2pPr marL="557213" indent="-214313">
              <a:spcBef>
                <a:spcPct val="20000"/>
              </a:spcBef>
              <a:buChar char="–"/>
              <a:defRPr sz="2100">
                <a:solidFill>
                  <a:schemeClr val="tx1"/>
                </a:solidFill>
                <a:latin typeface="Times New Roman" pitchFamily="18" charset="0"/>
              </a:defRPr>
            </a:lvl2pPr>
            <a:lvl3pPr marL="857250" indent="-171450">
              <a:spcBef>
                <a:spcPct val="20000"/>
              </a:spcBef>
              <a:buChar char="•"/>
              <a:defRPr sz="1800">
                <a:solidFill>
                  <a:schemeClr val="tx1"/>
                </a:solidFill>
                <a:latin typeface="Times New Roman" pitchFamily="18" charset="0"/>
              </a:defRPr>
            </a:lvl3pPr>
            <a:lvl4pPr marL="1200150" indent="-171450">
              <a:spcBef>
                <a:spcPct val="20000"/>
              </a:spcBef>
              <a:buChar char="–"/>
              <a:defRPr sz="1500">
                <a:solidFill>
                  <a:schemeClr val="tx1"/>
                </a:solidFill>
                <a:latin typeface="Times New Roman" pitchFamily="18" charset="0"/>
              </a:defRPr>
            </a:lvl4pPr>
            <a:lvl5pPr marL="1543050" indent="-171450">
              <a:spcBef>
                <a:spcPct val="20000"/>
              </a:spcBef>
              <a:buChar char="»"/>
              <a:defRPr sz="1500">
                <a:solidFill>
                  <a:schemeClr val="tx1"/>
                </a:solidFill>
                <a:latin typeface="Times New Roman" pitchFamily="18" charset="0"/>
              </a:defRPr>
            </a:lvl5pPr>
            <a:lvl6pPr marL="1885950" indent="-171450" eaLnBrk="0" fontAlgn="base" hangingPunct="0">
              <a:spcBef>
                <a:spcPct val="20000"/>
              </a:spcBef>
              <a:spcAft>
                <a:spcPct val="0"/>
              </a:spcAft>
              <a:buChar char="»"/>
              <a:defRPr sz="1500">
                <a:solidFill>
                  <a:schemeClr val="tx1"/>
                </a:solidFill>
                <a:latin typeface="Times New Roman" pitchFamily="18" charset="0"/>
              </a:defRPr>
            </a:lvl6pPr>
            <a:lvl7pPr marL="2228850" indent="-171450" eaLnBrk="0" fontAlgn="base" hangingPunct="0">
              <a:spcBef>
                <a:spcPct val="20000"/>
              </a:spcBef>
              <a:spcAft>
                <a:spcPct val="0"/>
              </a:spcAft>
              <a:buChar char="»"/>
              <a:defRPr sz="1500">
                <a:solidFill>
                  <a:schemeClr val="tx1"/>
                </a:solidFill>
                <a:latin typeface="Times New Roman" pitchFamily="18" charset="0"/>
              </a:defRPr>
            </a:lvl7pPr>
            <a:lvl8pPr marL="2571750" indent="-171450" eaLnBrk="0" fontAlgn="base" hangingPunct="0">
              <a:spcBef>
                <a:spcPct val="20000"/>
              </a:spcBef>
              <a:spcAft>
                <a:spcPct val="0"/>
              </a:spcAft>
              <a:buChar char="»"/>
              <a:defRPr sz="1500">
                <a:solidFill>
                  <a:schemeClr val="tx1"/>
                </a:solidFill>
                <a:latin typeface="Times New Roman" pitchFamily="18" charset="0"/>
              </a:defRPr>
            </a:lvl8pPr>
            <a:lvl9pPr marL="2914650" indent="-171450" eaLnBrk="0" fontAlgn="base" hangingPunct="0">
              <a:spcBef>
                <a:spcPct val="20000"/>
              </a:spcBef>
              <a:spcAft>
                <a:spcPct val="0"/>
              </a:spcAft>
              <a:buChar char="»"/>
              <a:defRPr sz="1500">
                <a:solidFill>
                  <a:schemeClr val="tx1"/>
                </a:solidFill>
                <a:latin typeface="Times New Roman" pitchFamily="18" charset="0"/>
              </a:defRPr>
            </a:lvl9pPr>
          </a:lstStyle>
          <a:p>
            <a:pPr algn="ctr">
              <a:spcBef>
                <a:spcPct val="0"/>
              </a:spcBef>
              <a:buFontTx/>
              <a:buNone/>
            </a:pPr>
            <a:fld id="{90B939A4-89C0-4D9B-B3F5-4EA18537F26D}" type="slidenum">
              <a:rPr lang="lv-LV" altLang="lv-LV" sz="800" b="0">
                <a:latin typeface="Arial" charset="0"/>
              </a:rPr>
              <a:pPr algn="ctr">
                <a:spcBef>
                  <a:spcPct val="0"/>
                </a:spcBef>
                <a:buFontTx/>
                <a:buNone/>
              </a:pPr>
              <a:t>16</a:t>
            </a:fld>
            <a:endParaRPr lang="lv-LV" altLang="lv-LV" sz="800" b="0" dirty="0">
              <a:latin typeface="Arial" charset="0"/>
            </a:endParaRPr>
          </a:p>
        </p:txBody>
      </p:sp>
      <p:pic>
        <p:nvPicPr>
          <p:cNvPr id="7" name="Picture 6" descr="LV_green (3x mazak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4721392"/>
            <a:ext cx="971599" cy="422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619360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txBox="1">
            <a:spLocks noChangeArrowheads="1"/>
          </p:cNvSpPr>
          <p:nvPr/>
        </p:nvSpPr>
        <p:spPr bwMode="auto">
          <a:xfrm>
            <a:off x="0" y="51470"/>
            <a:ext cx="9144000" cy="543049"/>
          </a:xfrm>
          <a:prstGeom prst="rect">
            <a:avLst/>
          </a:prstGeom>
          <a:noFill/>
          <a:ln>
            <a:noFill/>
          </a:ln>
        </p:spPr>
        <p:txBody>
          <a:bodyPr lIns="68580" tIns="34290" rIns="68580" bIns="34290"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defRPr/>
            </a:pPr>
            <a:r>
              <a:rPr lang="lv-LV" altLang="lv-LV" sz="2000" kern="0" dirty="0">
                <a:solidFill>
                  <a:prstClr val="black"/>
                </a:solidFill>
                <a:latin typeface="Arial" panose="020B0604020202020204" pitchFamily="34" charset="0"/>
              </a:rPr>
              <a:t>4</a:t>
            </a:r>
            <a:r>
              <a:rPr lang="sv-SE" altLang="lv-LV" sz="2000" kern="0" dirty="0">
                <a:solidFill>
                  <a:prstClr val="black"/>
                </a:solidFill>
                <a:latin typeface="Arial" panose="020B0604020202020204" pitchFamily="34" charset="0"/>
              </a:rPr>
              <a:t>. Uzskati par pārkāpumiem Latvijas medijos </a:t>
            </a:r>
            <a:endParaRPr lang="lv-LV" altLang="lv-LV" sz="2000" kern="0" dirty="0">
              <a:solidFill>
                <a:prstClr val="black"/>
              </a:solidFill>
              <a:latin typeface="Arial" panose="020B0604020202020204" pitchFamily="34" charset="0"/>
            </a:endParaRPr>
          </a:p>
        </p:txBody>
      </p:sp>
      <p:sp>
        <p:nvSpPr>
          <p:cNvPr id="8" name="Slide Number Placeholder 3"/>
          <p:cNvSpPr>
            <a:spLocks noGrp="1" noChangeArrowheads="1"/>
          </p:cNvSpPr>
          <p:nvPr>
            <p:ph type="sldNum" sz="quarter" idx="12"/>
          </p:nvPr>
        </p:nvSpPr>
        <p:spPr>
          <a:xfrm>
            <a:off x="-18510" y="4947048"/>
            <a:ext cx="316706" cy="17859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a:solidFill>
                  <a:schemeClr val="tx1"/>
                </a:solidFill>
                <a:latin typeface="Times New Roman" pitchFamily="18" charset="0"/>
              </a:defRPr>
            </a:lvl1pPr>
            <a:lvl2pPr marL="557213" indent="-214313">
              <a:spcBef>
                <a:spcPct val="20000"/>
              </a:spcBef>
              <a:buChar char="–"/>
              <a:defRPr sz="2100">
                <a:solidFill>
                  <a:schemeClr val="tx1"/>
                </a:solidFill>
                <a:latin typeface="Times New Roman" pitchFamily="18" charset="0"/>
              </a:defRPr>
            </a:lvl2pPr>
            <a:lvl3pPr marL="857250" indent="-171450">
              <a:spcBef>
                <a:spcPct val="20000"/>
              </a:spcBef>
              <a:buChar char="•"/>
              <a:defRPr sz="1800">
                <a:solidFill>
                  <a:schemeClr val="tx1"/>
                </a:solidFill>
                <a:latin typeface="Times New Roman" pitchFamily="18" charset="0"/>
              </a:defRPr>
            </a:lvl3pPr>
            <a:lvl4pPr marL="1200150" indent="-171450">
              <a:spcBef>
                <a:spcPct val="20000"/>
              </a:spcBef>
              <a:buChar char="–"/>
              <a:defRPr sz="1500">
                <a:solidFill>
                  <a:schemeClr val="tx1"/>
                </a:solidFill>
                <a:latin typeface="Times New Roman" pitchFamily="18" charset="0"/>
              </a:defRPr>
            </a:lvl4pPr>
            <a:lvl5pPr marL="1543050" indent="-171450">
              <a:spcBef>
                <a:spcPct val="20000"/>
              </a:spcBef>
              <a:buChar char="»"/>
              <a:defRPr sz="1500">
                <a:solidFill>
                  <a:schemeClr val="tx1"/>
                </a:solidFill>
                <a:latin typeface="Times New Roman" pitchFamily="18" charset="0"/>
              </a:defRPr>
            </a:lvl5pPr>
            <a:lvl6pPr marL="1885950" indent="-171450" eaLnBrk="0" fontAlgn="base" hangingPunct="0">
              <a:spcBef>
                <a:spcPct val="20000"/>
              </a:spcBef>
              <a:spcAft>
                <a:spcPct val="0"/>
              </a:spcAft>
              <a:buChar char="»"/>
              <a:defRPr sz="1500">
                <a:solidFill>
                  <a:schemeClr val="tx1"/>
                </a:solidFill>
                <a:latin typeface="Times New Roman" pitchFamily="18" charset="0"/>
              </a:defRPr>
            </a:lvl6pPr>
            <a:lvl7pPr marL="2228850" indent="-171450" eaLnBrk="0" fontAlgn="base" hangingPunct="0">
              <a:spcBef>
                <a:spcPct val="20000"/>
              </a:spcBef>
              <a:spcAft>
                <a:spcPct val="0"/>
              </a:spcAft>
              <a:buChar char="»"/>
              <a:defRPr sz="1500">
                <a:solidFill>
                  <a:schemeClr val="tx1"/>
                </a:solidFill>
                <a:latin typeface="Times New Roman" pitchFamily="18" charset="0"/>
              </a:defRPr>
            </a:lvl7pPr>
            <a:lvl8pPr marL="2571750" indent="-171450" eaLnBrk="0" fontAlgn="base" hangingPunct="0">
              <a:spcBef>
                <a:spcPct val="20000"/>
              </a:spcBef>
              <a:spcAft>
                <a:spcPct val="0"/>
              </a:spcAft>
              <a:buChar char="»"/>
              <a:defRPr sz="1500">
                <a:solidFill>
                  <a:schemeClr val="tx1"/>
                </a:solidFill>
                <a:latin typeface="Times New Roman" pitchFamily="18" charset="0"/>
              </a:defRPr>
            </a:lvl8pPr>
            <a:lvl9pPr marL="2914650" indent="-171450" eaLnBrk="0" fontAlgn="base" hangingPunct="0">
              <a:spcBef>
                <a:spcPct val="20000"/>
              </a:spcBef>
              <a:spcAft>
                <a:spcPct val="0"/>
              </a:spcAft>
              <a:buChar char="»"/>
              <a:defRPr sz="1500">
                <a:solidFill>
                  <a:schemeClr val="tx1"/>
                </a:solidFill>
                <a:latin typeface="Times New Roman" pitchFamily="18" charset="0"/>
              </a:defRPr>
            </a:lvl9pPr>
          </a:lstStyle>
          <a:p>
            <a:pPr algn="ctr">
              <a:spcBef>
                <a:spcPct val="0"/>
              </a:spcBef>
              <a:buFontTx/>
              <a:buNone/>
            </a:pPr>
            <a:fld id="{90B939A4-89C0-4D9B-B3F5-4EA18537F26D}" type="slidenum">
              <a:rPr lang="lv-LV" altLang="lv-LV" sz="800" b="0">
                <a:solidFill>
                  <a:prstClr val="black"/>
                </a:solidFill>
                <a:latin typeface="Arial" charset="0"/>
              </a:rPr>
              <a:pPr algn="ctr">
                <a:spcBef>
                  <a:spcPct val="0"/>
                </a:spcBef>
                <a:buFontTx/>
                <a:buNone/>
              </a:pPr>
              <a:t>17</a:t>
            </a:fld>
            <a:endParaRPr lang="lv-LV" altLang="lv-LV" sz="800" b="0" dirty="0">
              <a:solidFill>
                <a:prstClr val="black"/>
              </a:solidFill>
              <a:latin typeface="Arial" charset="0"/>
            </a:endParaRPr>
          </a:p>
        </p:txBody>
      </p:sp>
      <p:sp>
        <p:nvSpPr>
          <p:cNvPr id="5" name="Rectangle 8"/>
          <p:cNvSpPr>
            <a:spLocks noChangeArrowheads="1"/>
          </p:cNvSpPr>
          <p:nvPr/>
        </p:nvSpPr>
        <p:spPr bwMode="auto">
          <a:xfrm>
            <a:off x="251520" y="483518"/>
            <a:ext cx="856895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just" eaLnBrk="1" hangingPunct="1">
              <a:spcBef>
                <a:spcPct val="0"/>
              </a:spcBef>
              <a:buFontTx/>
              <a:buNone/>
            </a:pPr>
            <a:r>
              <a:rPr lang="lv-LV" altLang="lv-LV" sz="1000" b="0" i="1" dirty="0">
                <a:latin typeface="Arial" charset="0"/>
              </a:rPr>
              <a:t>M4. Vai, lasot, klausoties vai skatoties Latvijas medijus (TV, radio, interneta ziņu portāli, avīzes un žurnāli), Jums pēdējo 12 mēnešu laikā ir gadījies pamanīt žurnālistu, redakciju pārkāpumus šādās jomās?</a:t>
            </a:r>
            <a:endParaRPr lang="lv-LV" altLang="lv-LV" sz="1200" dirty="0">
              <a:latin typeface="Arial" charset="0"/>
            </a:endParaRPr>
          </a:p>
        </p:txBody>
      </p:sp>
      <p:pic>
        <p:nvPicPr>
          <p:cNvPr id="7" name="Picture 6" descr="LV_green (3x mazak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4721392"/>
            <a:ext cx="971599" cy="422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p:cNvSpPr/>
          <p:nvPr/>
        </p:nvSpPr>
        <p:spPr>
          <a:xfrm>
            <a:off x="251520" y="4731990"/>
            <a:ext cx="5328592" cy="215444"/>
          </a:xfrm>
          <a:prstGeom prst="rect">
            <a:avLst/>
          </a:prstGeom>
        </p:spPr>
        <p:txBody>
          <a:bodyPr wrap="square">
            <a:spAutoFit/>
          </a:bodyPr>
          <a:lstStyle/>
          <a:p>
            <a:r>
              <a:rPr lang="lv-LV" sz="800" b="0" dirty="0">
                <a:solidFill>
                  <a:schemeClr val="tx1"/>
                </a:solidFill>
              </a:rPr>
              <a:t>*Tā kā katrs respondents varēja atzīmēt vairāk nekā vienu atbildi, kopējā atbilžu summa pārsniedz 100%.</a:t>
            </a:r>
          </a:p>
        </p:txBody>
      </p:sp>
      <p:graphicFrame>
        <p:nvGraphicFramePr>
          <p:cNvPr id="9" name="Chart 8"/>
          <p:cNvGraphicFramePr>
            <a:graphicFrameLocks/>
          </p:cNvGraphicFramePr>
          <p:nvPr>
            <p:extLst>
              <p:ext uri="{D42A27DB-BD31-4B8C-83A1-F6EECF244321}">
                <p14:modId xmlns:p14="http://schemas.microsoft.com/office/powerpoint/2010/main" val="2631812381"/>
              </p:ext>
            </p:extLst>
          </p:nvPr>
        </p:nvGraphicFramePr>
        <p:xfrm>
          <a:off x="323528" y="883627"/>
          <a:ext cx="8424936" cy="38483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938149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txBox="1">
            <a:spLocks noChangeArrowheads="1"/>
          </p:cNvSpPr>
          <p:nvPr/>
        </p:nvSpPr>
        <p:spPr bwMode="auto">
          <a:xfrm>
            <a:off x="0" y="-20538"/>
            <a:ext cx="9144000" cy="543049"/>
          </a:xfrm>
          <a:prstGeom prst="rect">
            <a:avLst/>
          </a:prstGeom>
          <a:noFill/>
          <a:ln>
            <a:noFill/>
          </a:ln>
        </p:spPr>
        <p:txBody>
          <a:bodyPr lIns="68580" tIns="34290" rIns="68580" bIns="34290"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defRPr/>
            </a:pPr>
            <a:r>
              <a:rPr lang="lv-LV" altLang="lv-LV" sz="2000" kern="0" dirty="0">
                <a:solidFill>
                  <a:prstClr val="black"/>
                </a:solidFill>
                <a:latin typeface="Arial" panose="020B0604020202020204" pitchFamily="34" charset="0"/>
              </a:rPr>
              <a:t>4</a:t>
            </a:r>
            <a:r>
              <a:rPr lang="sv-SE" altLang="lv-LV" sz="2000" kern="0" dirty="0">
                <a:solidFill>
                  <a:prstClr val="black"/>
                </a:solidFill>
                <a:latin typeface="Arial" panose="020B0604020202020204" pitchFamily="34" charset="0"/>
              </a:rPr>
              <a:t>. Uzskati par pārkāpumiem Latvijas medijos </a:t>
            </a:r>
            <a:endParaRPr lang="lv-LV" altLang="lv-LV" sz="2000" kern="0" dirty="0">
              <a:solidFill>
                <a:prstClr val="black"/>
              </a:solidFill>
              <a:latin typeface="Arial" panose="020B0604020202020204" pitchFamily="34" charset="0"/>
            </a:endParaRPr>
          </a:p>
        </p:txBody>
      </p:sp>
      <p:sp>
        <p:nvSpPr>
          <p:cNvPr id="8" name="Slide Number Placeholder 3"/>
          <p:cNvSpPr>
            <a:spLocks noGrp="1" noChangeArrowheads="1"/>
          </p:cNvSpPr>
          <p:nvPr>
            <p:ph type="sldNum" sz="quarter" idx="12"/>
          </p:nvPr>
        </p:nvSpPr>
        <p:spPr>
          <a:xfrm>
            <a:off x="-18510" y="4947048"/>
            <a:ext cx="316706" cy="17859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a:solidFill>
                  <a:schemeClr val="tx1"/>
                </a:solidFill>
                <a:latin typeface="Times New Roman" pitchFamily="18" charset="0"/>
              </a:defRPr>
            </a:lvl1pPr>
            <a:lvl2pPr marL="557213" indent="-214313">
              <a:spcBef>
                <a:spcPct val="20000"/>
              </a:spcBef>
              <a:buChar char="–"/>
              <a:defRPr sz="2100">
                <a:solidFill>
                  <a:schemeClr val="tx1"/>
                </a:solidFill>
                <a:latin typeface="Times New Roman" pitchFamily="18" charset="0"/>
              </a:defRPr>
            </a:lvl2pPr>
            <a:lvl3pPr marL="857250" indent="-171450">
              <a:spcBef>
                <a:spcPct val="20000"/>
              </a:spcBef>
              <a:buChar char="•"/>
              <a:defRPr sz="1800">
                <a:solidFill>
                  <a:schemeClr val="tx1"/>
                </a:solidFill>
                <a:latin typeface="Times New Roman" pitchFamily="18" charset="0"/>
              </a:defRPr>
            </a:lvl3pPr>
            <a:lvl4pPr marL="1200150" indent="-171450">
              <a:spcBef>
                <a:spcPct val="20000"/>
              </a:spcBef>
              <a:buChar char="–"/>
              <a:defRPr sz="1500">
                <a:solidFill>
                  <a:schemeClr val="tx1"/>
                </a:solidFill>
                <a:latin typeface="Times New Roman" pitchFamily="18" charset="0"/>
              </a:defRPr>
            </a:lvl4pPr>
            <a:lvl5pPr marL="1543050" indent="-171450">
              <a:spcBef>
                <a:spcPct val="20000"/>
              </a:spcBef>
              <a:buChar char="»"/>
              <a:defRPr sz="1500">
                <a:solidFill>
                  <a:schemeClr val="tx1"/>
                </a:solidFill>
                <a:latin typeface="Times New Roman" pitchFamily="18" charset="0"/>
              </a:defRPr>
            </a:lvl5pPr>
            <a:lvl6pPr marL="1885950" indent="-171450" eaLnBrk="0" fontAlgn="base" hangingPunct="0">
              <a:spcBef>
                <a:spcPct val="20000"/>
              </a:spcBef>
              <a:spcAft>
                <a:spcPct val="0"/>
              </a:spcAft>
              <a:buChar char="»"/>
              <a:defRPr sz="1500">
                <a:solidFill>
                  <a:schemeClr val="tx1"/>
                </a:solidFill>
                <a:latin typeface="Times New Roman" pitchFamily="18" charset="0"/>
              </a:defRPr>
            </a:lvl6pPr>
            <a:lvl7pPr marL="2228850" indent="-171450" eaLnBrk="0" fontAlgn="base" hangingPunct="0">
              <a:spcBef>
                <a:spcPct val="20000"/>
              </a:spcBef>
              <a:spcAft>
                <a:spcPct val="0"/>
              </a:spcAft>
              <a:buChar char="»"/>
              <a:defRPr sz="1500">
                <a:solidFill>
                  <a:schemeClr val="tx1"/>
                </a:solidFill>
                <a:latin typeface="Times New Roman" pitchFamily="18" charset="0"/>
              </a:defRPr>
            </a:lvl7pPr>
            <a:lvl8pPr marL="2571750" indent="-171450" eaLnBrk="0" fontAlgn="base" hangingPunct="0">
              <a:spcBef>
                <a:spcPct val="20000"/>
              </a:spcBef>
              <a:spcAft>
                <a:spcPct val="0"/>
              </a:spcAft>
              <a:buChar char="»"/>
              <a:defRPr sz="1500">
                <a:solidFill>
                  <a:schemeClr val="tx1"/>
                </a:solidFill>
                <a:latin typeface="Times New Roman" pitchFamily="18" charset="0"/>
              </a:defRPr>
            </a:lvl8pPr>
            <a:lvl9pPr marL="2914650" indent="-171450" eaLnBrk="0" fontAlgn="base" hangingPunct="0">
              <a:spcBef>
                <a:spcPct val="20000"/>
              </a:spcBef>
              <a:spcAft>
                <a:spcPct val="0"/>
              </a:spcAft>
              <a:buChar char="»"/>
              <a:defRPr sz="1500">
                <a:solidFill>
                  <a:schemeClr val="tx1"/>
                </a:solidFill>
                <a:latin typeface="Times New Roman" pitchFamily="18" charset="0"/>
              </a:defRPr>
            </a:lvl9pPr>
          </a:lstStyle>
          <a:p>
            <a:pPr algn="ctr">
              <a:spcBef>
                <a:spcPct val="0"/>
              </a:spcBef>
              <a:buFontTx/>
              <a:buNone/>
            </a:pPr>
            <a:fld id="{90B939A4-89C0-4D9B-B3F5-4EA18537F26D}" type="slidenum">
              <a:rPr lang="lv-LV" altLang="lv-LV" sz="800" b="0">
                <a:solidFill>
                  <a:prstClr val="black"/>
                </a:solidFill>
                <a:latin typeface="Arial" charset="0"/>
              </a:rPr>
              <a:pPr algn="ctr">
                <a:spcBef>
                  <a:spcPct val="0"/>
                </a:spcBef>
                <a:buFontTx/>
                <a:buNone/>
              </a:pPr>
              <a:t>18</a:t>
            </a:fld>
            <a:endParaRPr lang="lv-LV" altLang="lv-LV" sz="800" b="0" dirty="0">
              <a:solidFill>
                <a:prstClr val="black"/>
              </a:solidFill>
              <a:latin typeface="Arial" charset="0"/>
            </a:endParaRPr>
          </a:p>
        </p:txBody>
      </p:sp>
      <p:sp>
        <p:nvSpPr>
          <p:cNvPr id="5" name="Rectangle 8"/>
          <p:cNvSpPr>
            <a:spLocks noChangeArrowheads="1"/>
          </p:cNvSpPr>
          <p:nvPr/>
        </p:nvSpPr>
        <p:spPr bwMode="auto">
          <a:xfrm>
            <a:off x="251520" y="411510"/>
            <a:ext cx="856895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just" eaLnBrk="1" hangingPunct="1">
              <a:spcBef>
                <a:spcPct val="0"/>
              </a:spcBef>
              <a:buFontTx/>
              <a:buNone/>
            </a:pPr>
            <a:r>
              <a:rPr lang="lv-LV" altLang="lv-LV" sz="1000" b="0" i="1" dirty="0">
                <a:latin typeface="Arial" charset="0"/>
              </a:rPr>
              <a:t>M4. Vai, lasot, klausoties vai skatoties Latvijas medijus (TV, radio, interneta ziņu portāli, avīzes un žurnāli), Jums pēdējo 12 mēnešu laikā ir gadījies pamanīt žurnālistu, redakciju pārkāpumus šādās jomās?</a:t>
            </a:r>
            <a:endParaRPr lang="lv-LV" altLang="lv-LV" sz="1200" dirty="0">
              <a:latin typeface="Arial" charset="0"/>
            </a:endParaRPr>
          </a:p>
        </p:txBody>
      </p:sp>
      <p:pic>
        <p:nvPicPr>
          <p:cNvPr id="7" name="Picture 6" descr="LV_green (3x mazak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4721392"/>
            <a:ext cx="971599" cy="422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p:cNvSpPr/>
          <p:nvPr/>
        </p:nvSpPr>
        <p:spPr>
          <a:xfrm>
            <a:off x="251520" y="4712245"/>
            <a:ext cx="7560840" cy="307777"/>
          </a:xfrm>
          <a:prstGeom prst="rect">
            <a:avLst/>
          </a:prstGeom>
        </p:spPr>
        <p:txBody>
          <a:bodyPr wrap="square">
            <a:spAutoFit/>
          </a:bodyPr>
          <a:lstStyle/>
          <a:p>
            <a:r>
              <a:rPr lang="lv-LV" sz="700" b="0" dirty="0">
                <a:solidFill>
                  <a:schemeClr val="tx1"/>
                </a:solidFill>
              </a:rPr>
              <a:t>*Tā kā katrs respondents varēja atzīmēt vairāk nekā vienu atbildi, kopējā atbilžu summa pārsniedz 100%.</a:t>
            </a:r>
          </a:p>
          <a:p>
            <a:r>
              <a:rPr lang="lv-LV" sz="700" b="0" dirty="0">
                <a:solidFill>
                  <a:schemeClr val="tx1"/>
                </a:solidFill>
              </a:rPr>
              <a:t>**Atbildes uz jautājumu "</a:t>
            </a:r>
            <a:r>
              <a:rPr lang="lv-LV" sz="700" b="0" i="1" dirty="0">
                <a:solidFill>
                  <a:schemeClr val="tx1"/>
                </a:solidFill>
              </a:rPr>
              <a:t>Kur Jūs galvenokārt iegūstat informāciju par aktualitātēm Latvijā un pasaulē?</a:t>
            </a:r>
            <a:r>
              <a:rPr lang="lv-LV" sz="700" b="0" dirty="0">
                <a:solidFill>
                  <a:schemeClr val="tx1"/>
                </a:solidFill>
              </a:rPr>
              <a:t>".</a:t>
            </a:r>
          </a:p>
        </p:txBody>
      </p:sp>
      <p:sp>
        <p:nvSpPr>
          <p:cNvPr id="9" name="Rectangle 8"/>
          <p:cNvSpPr/>
          <p:nvPr/>
        </p:nvSpPr>
        <p:spPr>
          <a:xfrm>
            <a:off x="251520" y="771550"/>
            <a:ext cx="6912768" cy="261610"/>
          </a:xfrm>
          <a:prstGeom prst="rect">
            <a:avLst/>
          </a:prstGeom>
        </p:spPr>
        <p:txBody>
          <a:bodyPr wrap="square">
            <a:spAutoFit/>
          </a:bodyPr>
          <a:lstStyle/>
          <a:p>
            <a:r>
              <a:rPr lang="lv-LV" sz="1100" dirty="0">
                <a:solidFill>
                  <a:schemeClr val="tx1"/>
                </a:solidFill>
              </a:rPr>
              <a:t>Atbildes atkarībā no tā, kuros avotos iegūst informāciju par aktualitātēm Latvijā un pasaulē**</a:t>
            </a:r>
          </a:p>
        </p:txBody>
      </p:sp>
      <p:graphicFrame>
        <p:nvGraphicFramePr>
          <p:cNvPr id="12" name="Chart 11"/>
          <p:cNvGraphicFramePr>
            <a:graphicFrameLocks/>
          </p:cNvGraphicFramePr>
          <p:nvPr>
            <p:extLst>
              <p:ext uri="{D42A27DB-BD31-4B8C-83A1-F6EECF244321}">
                <p14:modId xmlns:p14="http://schemas.microsoft.com/office/powerpoint/2010/main" val="1091402670"/>
              </p:ext>
            </p:extLst>
          </p:nvPr>
        </p:nvGraphicFramePr>
        <p:xfrm>
          <a:off x="323528" y="1059583"/>
          <a:ext cx="8496944" cy="366181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604946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noChangeArrowheads="1"/>
          </p:cNvSpPr>
          <p:nvPr>
            <p:ph type="ctrTitle"/>
          </p:nvPr>
        </p:nvSpPr>
        <p:spPr>
          <a:xfrm>
            <a:off x="1657350" y="2020491"/>
            <a:ext cx="5829300" cy="1102519"/>
          </a:xfrm>
        </p:spPr>
        <p:txBody>
          <a:bodyPr/>
          <a:lstStyle/>
          <a:p>
            <a:r>
              <a:rPr lang="lv-LV" altLang="en-US" sz="2400" b="1" dirty="0">
                <a:latin typeface="Arial" charset="0"/>
                <a:cs typeface="Arial" charset="0"/>
              </a:rPr>
              <a:t>5</a:t>
            </a:r>
            <a:r>
              <a:rPr lang="sv-SE" altLang="en-US" sz="2400" b="1" dirty="0">
                <a:latin typeface="Arial" charset="0"/>
                <a:cs typeface="Arial" charset="0"/>
              </a:rPr>
              <a:t>. Attieksme pret faktu pārbaudes materiāliem </a:t>
            </a:r>
            <a:endParaRPr lang="en-US" altLang="en-US" sz="2400" b="1" dirty="0">
              <a:latin typeface="Arial" charset="0"/>
              <a:cs typeface="Arial" charset="0"/>
            </a:endParaRPr>
          </a:p>
        </p:txBody>
      </p:sp>
      <p:sp>
        <p:nvSpPr>
          <p:cNvPr id="5" name="Slide Number Placeholder 3"/>
          <p:cNvSpPr>
            <a:spLocks noGrp="1" noChangeArrowheads="1"/>
          </p:cNvSpPr>
          <p:nvPr>
            <p:ph type="sldNum" sz="quarter" idx="12"/>
          </p:nvPr>
        </p:nvSpPr>
        <p:spPr>
          <a:xfrm>
            <a:off x="-18510" y="4947048"/>
            <a:ext cx="316706" cy="17859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a:solidFill>
                  <a:schemeClr val="tx1"/>
                </a:solidFill>
                <a:latin typeface="Times New Roman" pitchFamily="18" charset="0"/>
              </a:defRPr>
            </a:lvl1pPr>
            <a:lvl2pPr marL="557213" indent="-214313">
              <a:spcBef>
                <a:spcPct val="20000"/>
              </a:spcBef>
              <a:buChar char="–"/>
              <a:defRPr sz="2100">
                <a:solidFill>
                  <a:schemeClr val="tx1"/>
                </a:solidFill>
                <a:latin typeface="Times New Roman" pitchFamily="18" charset="0"/>
              </a:defRPr>
            </a:lvl2pPr>
            <a:lvl3pPr marL="857250" indent="-171450">
              <a:spcBef>
                <a:spcPct val="20000"/>
              </a:spcBef>
              <a:buChar char="•"/>
              <a:defRPr sz="1800">
                <a:solidFill>
                  <a:schemeClr val="tx1"/>
                </a:solidFill>
                <a:latin typeface="Times New Roman" pitchFamily="18" charset="0"/>
              </a:defRPr>
            </a:lvl3pPr>
            <a:lvl4pPr marL="1200150" indent="-171450">
              <a:spcBef>
                <a:spcPct val="20000"/>
              </a:spcBef>
              <a:buChar char="–"/>
              <a:defRPr sz="1500">
                <a:solidFill>
                  <a:schemeClr val="tx1"/>
                </a:solidFill>
                <a:latin typeface="Times New Roman" pitchFamily="18" charset="0"/>
              </a:defRPr>
            </a:lvl4pPr>
            <a:lvl5pPr marL="1543050" indent="-171450">
              <a:spcBef>
                <a:spcPct val="20000"/>
              </a:spcBef>
              <a:buChar char="»"/>
              <a:defRPr sz="1500">
                <a:solidFill>
                  <a:schemeClr val="tx1"/>
                </a:solidFill>
                <a:latin typeface="Times New Roman" pitchFamily="18" charset="0"/>
              </a:defRPr>
            </a:lvl5pPr>
            <a:lvl6pPr marL="1885950" indent="-171450" eaLnBrk="0" fontAlgn="base" hangingPunct="0">
              <a:spcBef>
                <a:spcPct val="20000"/>
              </a:spcBef>
              <a:spcAft>
                <a:spcPct val="0"/>
              </a:spcAft>
              <a:buChar char="»"/>
              <a:defRPr sz="1500">
                <a:solidFill>
                  <a:schemeClr val="tx1"/>
                </a:solidFill>
                <a:latin typeface="Times New Roman" pitchFamily="18" charset="0"/>
              </a:defRPr>
            </a:lvl6pPr>
            <a:lvl7pPr marL="2228850" indent="-171450" eaLnBrk="0" fontAlgn="base" hangingPunct="0">
              <a:spcBef>
                <a:spcPct val="20000"/>
              </a:spcBef>
              <a:spcAft>
                <a:spcPct val="0"/>
              </a:spcAft>
              <a:buChar char="»"/>
              <a:defRPr sz="1500">
                <a:solidFill>
                  <a:schemeClr val="tx1"/>
                </a:solidFill>
                <a:latin typeface="Times New Roman" pitchFamily="18" charset="0"/>
              </a:defRPr>
            </a:lvl7pPr>
            <a:lvl8pPr marL="2571750" indent="-171450" eaLnBrk="0" fontAlgn="base" hangingPunct="0">
              <a:spcBef>
                <a:spcPct val="20000"/>
              </a:spcBef>
              <a:spcAft>
                <a:spcPct val="0"/>
              </a:spcAft>
              <a:buChar char="»"/>
              <a:defRPr sz="1500">
                <a:solidFill>
                  <a:schemeClr val="tx1"/>
                </a:solidFill>
                <a:latin typeface="Times New Roman" pitchFamily="18" charset="0"/>
              </a:defRPr>
            </a:lvl8pPr>
            <a:lvl9pPr marL="2914650" indent="-171450" eaLnBrk="0" fontAlgn="base" hangingPunct="0">
              <a:spcBef>
                <a:spcPct val="20000"/>
              </a:spcBef>
              <a:spcAft>
                <a:spcPct val="0"/>
              </a:spcAft>
              <a:buChar char="»"/>
              <a:defRPr sz="1500">
                <a:solidFill>
                  <a:schemeClr val="tx1"/>
                </a:solidFill>
                <a:latin typeface="Times New Roman" pitchFamily="18" charset="0"/>
              </a:defRPr>
            </a:lvl9pPr>
          </a:lstStyle>
          <a:p>
            <a:pPr algn="ctr">
              <a:spcBef>
                <a:spcPct val="0"/>
              </a:spcBef>
              <a:buFontTx/>
              <a:buNone/>
            </a:pPr>
            <a:fld id="{90B939A4-89C0-4D9B-B3F5-4EA18537F26D}" type="slidenum">
              <a:rPr lang="lv-LV" altLang="lv-LV" sz="800" b="0">
                <a:latin typeface="Arial" charset="0"/>
              </a:rPr>
              <a:pPr algn="ctr">
                <a:spcBef>
                  <a:spcPct val="0"/>
                </a:spcBef>
                <a:buFontTx/>
                <a:buNone/>
              </a:pPr>
              <a:t>19</a:t>
            </a:fld>
            <a:endParaRPr lang="lv-LV" altLang="lv-LV" sz="800" b="0" dirty="0">
              <a:latin typeface="Arial" charset="0"/>
            </a:endParaRPr>
          </a:p>
        </p:txBody>
      </p:sp>
      <p:pic>
        <p:nvPicPr>
          <p:cNvPr id="7" name="Picture 6" descr="LV_green (3x mazak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4721392"/>
            <a:ext cx="971599" cy="422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54831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0" y="394121"/>
            <a:ext cx="9144000" cy="377429"/>
          </a:xfrm>
        </p:spPr>
        <p:txBody>
          <a:bodyPr>
            <a:noAutofit/>
          </a:bodyPr>
          <a:lstStyle/>
          <a:p>
            <a:r>
              <a:rPr lang="lv-LV" altLang="lv-LV" sz="2800" b="1" dirty="0">
                <a:latin typeface="Arial" charset="0"/>
              </a:rPr>
              <a:t>Saturs</a:t>
            </a:r>
          </a:p>
        </p:txBody>
      </p:sp>
      <p:sp>
        <p:nvSpPr>
          <p:cNvPr id="3075" name="Rectangle 3"/>
          <p:cNvSpPr>
            <a:spLocks noGrp="1" noChangeArrowheads="1"/>
          </p:cNvSpPr>
          <p:nvPr>
            <p:ph type="subTitle" idx="1"/>
          </p:nvPr>
        </p:nvSpPr>
        <p:spPr>
          <a:xfrm>
            <a:off x="467544" y="883264"/>
            <a:ext cx="8352927" cy="3726414"/>
          </a:xfrm>
          <a:noFill/>
        </p:spPr>
        <p:txBody>
          <a:bodyPr>
            <a:normAutofit fontScale="92500"/>
          </a:bodyPr>
          <a:lstStyle/>
          <a:p>
            <a:pPr algn="l">
              <a:buClr>
                <a:schemeClr val="tx1"/>
              </a:buClr>
              <a:buNone/>
              <a:tabLst>
                <a:tab pos="5853113" algn="r"/>
              </a:tabLst>
            </a:pPr>
            <a:r>
              <a:rPr lang="lv-LV" altLang="lv-LV" sz="2400" dirty="0">
                <a:solidFill>
                  <a:schemeClr val="tx1"/>
                </a:solidFill>
                <a:latin typeface="Arial" charset="0"/>
                <a:cs typeface="Arial" charset="0"/>
              </a:rPr>
              <a:t>Pētījuma tehniskā informācija</a:t>
            </a:r>
          </a:p>
          <a:p>
            <a:pPr algn="l">
              <a:buClr>
                <a:schemeClr val="tx1"/>
              </a:buClr>
              <a:buNone/>
              <a:tabLst>
                <a:tab pos="5853113" algn="r"/>
              </a:tabLst>
            </a:pPr>
            <a:endParaRPr lang="lv-LV" altLang="lv-LV" sz="2400" dirty="0">
              <a:solidFill>
                <a:schemeClr val="tx1"/>
              </a:solidFill>
              <a:latin typeface="Arial" charset="0"/>
              <a:cs typeface="Arial" charset="0"/>
            </a:endParaRPr>
          </a:p>
          <a:p>
            <a:pPr marL="228600" indent="-228600" algn="l">
              <a:buClr>
                <a:schemeClr val="tx1"/>
              </a:buClr>
              <a:buAutoNum type="arabicPeriod"/>
              <a:tabLst>
                <a:tab pos="5853113" algn="r"/>
              </a:tabLst>
            </a:pPr>
            <a:r>
              <a:rPr lang="lv-LV" altLang="lv-LV" sz="2400" dirty="0">
                <a:solidFill>
                  <a:schemeClr val="tx1"/>
                </a:solidFill>
                <a:latin typeface="Arial" charset="0"/>
                <a:cs typeface="Arial" charset="0"/>
              </a:rPr>
              <a:t>Informācijas avoti par aktualitātēm Latvijā un pasaulē</a:t>
            </a:r>
          </a:p>
          <a:p>
            <a:pPr marL="228600" indent="-228600" algn="l">
              <a:buClr>
                <a:schemeClr val="tx1"/>
              </a:buClr>
              <a:buAutoNum type="arabicPeriod"/>
              <a:tabLst>
                <a:tab pos="5853113" algn="r"/>
              </a:tabLst>
            </a:pPr>
            <a:r>
              <a:rPr lang="sv-SE" altLang="lv-LV" sz="2400" dirty="0">
                <a:solidFill>
                  <a:schemeClr val="tx1"/>
                </a:solidFill>
                <a:latin typeface="Arial" charset="0"/>
                <a:cs typeface="Arial" charset="0"/>
              </a:rPr>
              <a:t>Uzskati par masu medijiem un žurnālistu darbu</a:t>
            </a:r>
            <a:endParaRPr lang="lv-LV" altLang="lv-LV" sz="2400" dirty="0">
              <a:solidFill>
                <a:schemeClr val="tx1"/>
              </a:solidFill>
              <a:latin typeface="Arial" charset="0"/>
              <a:cs typeface="Arial" charset="0"/>
            </a:endParaRPr>
          </a:p>
          <a:p>
            <a:pPr marL="228600" indent="-228600" algn="l">
              <a:buClr>
                <a:schemeClr val="tx1"/>
              </a:buClr>
              <a:buAutoNum type="arabicPeriod"/>
              <a:tabLst>
                <a:tab pos="5853113" algn="r"/>
              </a:tabLst>
            </a:pPr>
            <a:r>
              <a:rPr lang="lv-LV" altLang="lv-LV" sz="2400" dirty="0">
                <a:solidFill>
                  <a:schemeClr val="tx1"/>
                </a:solidFill>
                <a:latin typeface="Arial" charset="0"/>
                <a:cs typeface="Arial" charset="0"/>
              </a:rPr>
              <a:t>Uzskati par masu informācijas līdzekļos atspoguļoto informāciju</a:t>
            </a:r>
          </a:p>
          <a:p>
            <a:pPr marL="228600" indent="-228600" algn="l">
              <a:buClr>
                <a:schemeClr val="tx1"/>
              </a:buClr>
              <a:buAutoNum type="arabicPeriod"/>
              <a:tabLst>
                <a:tab pos="5853113" algn="r"/>
              </a:tabLst>
            </a:pPr>
            <a:r>
              <a:rPr lang="lv-LV" altLang="lv-LV" sz="2400" dirty="0">
                <a:solidFill>
                  <a:schemeClr val="tx1"/>
                </a:solidFill>
                <a:latin typeface="Arial" charset="0"/>
                <a:cs typeface="Arial" charset="0"/>
              </a:rPr>
              <a:t>Uzskati par pārkāpumiem Latvijas medijos</a:t>
            </a:r>
          </a:p>
          <a:p>
            <a:pPr marL="228600" indent="-228600" algn="l">
              <a:buClr>
                <a:schemeClr val="tx1"/>
              </a:buClr>
              <a:buAutoNum type="arabicPeriod"/>
              <a:tabLst>
                <a:tab pos="5853113" algn="r"/>
              </a:tabLst>
            </a:pPr>
            <a:r>
              <a:rPr lang="lv-LV" altLang="lv-LV" sz="2400" dirty="0">
                <a:solidFill>
                  <a:schemeClr val="tx1"/>
                </a:solidFill>
                <a:latin typeface="Arial" charset="0"/>
                <a:cs typeface="Arial" charset="0"/>
              </a:rPr>
              <a:t>Attieksme pret faktu pārbaudes materiāliem</a:t>
            </a:r>
          </a:p>
          <a:p>
            <a:pPr algn="l">
              <a:buClr>
                <a:schemeClr val="tx1"/>
              </a:buClr>
              <a:buNone/>
              <a:tabLst>
                <a:tab pos="5853113" algn="r"/>
              </a:tabLst>
            </a:pPr>
            <a:endParaRPr lang="lv-LV" altLang="lv-LV" sz="2400" dirty="0">
              <a:solidFill>
                <a:schemeClr val="tx1"/>
              </a:solidFill>
              <a:latin typeface="Arial" charset="0"/>
              <a:cs typeface="Arial" charset="0"/>
            </a:endParaRPr>
          </a:p>
          <a:p>
            <a:pPr algn="l">
              <a:buClr>
                <a:schemeClr val="tx1"/>
              </a:buClr>
              <a:tabLst>
                <a:tab pos="5853113" algn="r"/>
              </a:tabLst>
            </a:pPr>
            <a:r>
              <a:rPr lang="lv-LV" altLang="lv-LV" sz="2400" dirty="0">
                <a:solidFill>
                  <a:schemeClr val="tx1"/>
                </a:solidFill>
                <a:latin typeface="Arial" charset="0"/>
                <a:cs typeface="Arial" charset="0"/>
              </a:rPr>
              <a:t>		</a:t>
            </a:r>
          </a:p>
        </p:txBody>
      </p:sp>
      <p:sp>
        <p:nvSpPr>
          <p:cNvPr id="3078" name="Slide Number Placeholder 3"/>
          <p:cNvSpPr>
            <a:spLocks noGrp="1" noChangeArrowheads="1"/>
          </p:cNvSpPr>
          <p:nvPr>
            <p:ph type="sldNum" sz="quarter" idx="12"/>
          </p:nvPr>
        </p:nvSpPr>
        <p:spPr>
          <a:xfrm>
            <a:off x="-18510" y="4947048"/>
            <a:ext cx="316706" cy="17859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a:solidFill>
                  <a:schemeClr val="tx1"/>
                </a:solidFill>
                <a:latin typeface="Times New Roman" pitchFamily="18" charset="0"/>
              </a:defRPr>
            </a:lvl1pPr>
            <a:lvl2pPr marL="557213" indent="-214313">
              <a:spcBef>
                <a:spcPct val="20000"/>
              </a:spcBef>
              <a:buChar char="–"/>
              <a:defRPr sz="2100">
                <a:solidFill>
                  <a:schemeClr val="tx1"/>
                </a:solidFill>
                <a:latin typeface="Times New Roman" pitchFamily="18" charset="0"/>
              </a:defRPr>
            </a:lvl2pPr>
            <a:lvl3pPr marL="857250" indent="-171450">
              <a:spcBef>
                <a:spcPct val="20000"/>
              </a:spcBef>
              <a:buChar char="•"/>
              <a:defRPr sz="1800">
                <a:solidFill>
                  <a:schemeClr val="tx1"/>
                </a:solidFill>
                <a:latin typeface="Times New Roman" pitchFamily="18" charset="0"/>
              </a:defRPr>
            </a:lvl3pPr>
            <a:lvl4pPr marL="1200150" indent="-171450">
              <a:spcBef>
                <a:spcPct val="20000"/>
              </a:spcBef>
              <a:buChar char="–"/>
              <a:defRPr sz="1500">
                <a:solidFill>
                  <a:schemeClr val="tx1"/>
                </a:solidFill>
                <a:latin typeface="Times New Roman" pitchFamily="18" charset="0"/>
              </a:defRPr>
            </a:lvl4pPr>
            <a:lvl5pPr marL="1543050" indent="-171450">
              <a:spcBef>
                <a:spcPct val="20000"/>
              </a:spcBef>
              <a:buChar char="»"/>
              <a:defRPr sz="1500">
                <a:solidFill>
                  <a:schemeClr val="tx1"/>
                </a:solidFill>
                <a:latin typeface="Times New Roman" pitchFamily="18" charset="0"/>
              </a:defRPr>
            </a:lvl5pPr>
            <a:lvl6pPr marL="1885950" indent="-171450" eaLnBrk="0" fontAlgn="base" hangingPunct="0">
              <a:spcBef>
                <a:spcPct val="20000"/>
              </a:spcBef>
              <a:spcAft>
                <a:spcPct val="0"/>
              </a:spcAft>
              <a:buChar char="»"/>
              <a:defRPr sz="1500">
                <a:solidFill>
                  <a:schemeClr val="tx1"/>
                </a:solidFill>
                <a:latin typeface="Times New Roman" pitchFamily="18" charset="0"/>
              </a:defRPr>
            </a:lvl6pPr>
            <a:lvl7pPr marL="2228850" indent="-171450" eaLnBrk="0" fontAlgn="base" hangingPunct="0">
              <a:spcBef>
                <a:spcPct val="20000"/>
              </a:spcBef>
              <a:spcAft>
                <a:spcPct val="0"/>
              </a:spcAft>
              <a:buChar char="»"/>
              <a:defRPr sz="1500">
                <a:solidFill>
                  <a:schemeClr val="tx1"/>
                </a:solidFill>
                <a:latin typeface="Times New Roman" pitchFamily="18" charset="0"/>
              </a:defRPr>
            </a:lvl7pPr>
            <a:lvl8pPr marL="2571750" indent="-171450" eaLnBrk="0" fontAlgn="base" hangingPunct="0">
              <a:spcBef>
                <a:spcPct val="20000"/>
              </a:spcBef>
              <a:spcAft>
                <a:spcPct val="0"/>
              </a:spcAft>
              <a:buChar char="»"/>
              <a:defRPr sz="1500">
                <a:solidFill>
                  <a:schemeClr val="tx1"/>
                </a:solidFill>
                <a:latin typeface="Times New Roman" pitchFamily="18" charset="0"/>
              </a:defRPr>
            </a:lvl8pPr>
            <a:lvl9pPr marL="2914650" indent="-171450" eaLnBrk="0" fontAlgn="base" hangingPunct="0">
              <a:spcBef>
                <a:spcPct val="20000"/>
              </a:spcBef>
              <a:spcAft>
                <a:spcPct val="0"/>
              </a:spcAft>
              <a:buChar char="»"/>
              <a:defRPr sz="1500">
                <a:solidFill>
                  <a:schemeClr val="tx1"/>
                </a:solidFill>
                <a:latin typeface="Times New Roman" pitchFamily="18" charset="0"/>
              </a:defRPr>
            </a:lvl9pPr>
          </a:lstStyle>
          <a:p>
            <a:pPr algn="ctr">
              <a:spcBef>
                <a:spcPct val="0"/>
              </a:spcBef>
              <a:buFontTx/>
              <a:buNone/>
            </a:pPr>
            <a:fld id="{90B939A4-89C0-4D9B-B3F5-4EA18537F26D}" type="slidenum">
              <a:rPr lang="lv-LV" altLang="lv-LV" sz="800" b="0">
                <a:latin typeface="Arial" charset="0"/>
              </a:rPr>
              <a:pPr algn="ctr">
                <a:spcBef>
                  <a:spcPct val="0"/>
                </a:spcBef>
                <a:buFontTx/>
                <a:buNone/>
              </a:pPr>
              <a:t>2</a:t>
            </a:fld>
            <a:endParaRPr lang="lv-LV" altLang="lv-LV" sz="800" b="0" dirty="0">
              <a:latin typeface="Arial" charset="0"/>
            </a:endParaRPr>
          </a:p>
        </p:txBody>
      </p:sp>
      <p:pic>
        <p:nvPicPr>
          <p:cNvPr id="6" name="Picture 5" descr="LV_green (3x mazak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4721392"/>
            <a:ext cx="971599" cy="422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txBox="1">
            <a:spLocks noChangeArrowheads="1"/>
          </p:cNvSpPr>
          <p:nvPr/>
        </p:nvSpPr>
        <p:spPr bwMode="auto">
          <a:xfrm>
            <a:off x="0" y="123478"/>
            <a:ext cx="9144000" cy="298630"/>
          </a:xfrm>
          <a:prstGeom prst="rect">
            <a:avLst/>
          </a:prstGeom>
          <a:noFill/>
          <a:ln>
            <a:noFill/>
          </a:ln>
        </p:spPr>
        <p:txBody>
          <a:bodyPr lIns="68580" tIns="34290" rIns="68580" bIns="34290"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defRPr/>
            </a:pPr>
            <a:r>
              <a:rPr lang="lv-LV" altLang="lv-LV" sz="2000" kern="0" dirty="0">
                <a:solidFill>
                  <a:prstClr val="black"/>
                </a:solidFill>
                <a:latin typeface="Arial" panose="020B0604020202020204" pitchFamily="34" charset="0"/>
              </a:rPr>
              <a:t>5</a:t>
            </a:r>
            <a:r>
              <a:rPr lang="sv-SE" altLang="lv-LV" sz="2000" kern="0" dirty="0">
                <a:solidFill>
                  <a:prstClr val="black"/>
                </a:solidFill>
                <a:latin typeface="Arial" panose="020B0604020202020204" pitchFamily="34" charset="0"/>
              </a:rPr>
              <a:t>. Attieksme pret faktu pārbaudes materiāliem </a:t>
            </a:r>
            <a:endParaRPr lang="lv-LV" altLang="lv-LV" sz="2000" kern="0" dirty="0">
              <a:solidFill>
                <a:prstClr val="black"/>
              </a:solidFill>
              <a:latin typeface="Arial" panose="020B0604020202020204" pitchFamily="34" charset="0"/>
            </a:endParaRPr>
          </a:p>
        </p:txBody>
      </p:sp>
      <p:sp>
        <p:nvSpPr>
          <p:cNvPr id="8" name="Slide Number Placeholder 3"/>
          <p:cNvSpPr>
            <a:spLocks noGrp="1" noChangeArrowheads="1"/>
          </p:cNvSpPr>
          <p:nvPr>
            <p:ph type="sldNum" sz="quarter" idx="12"/>
          </p:nvPr>
        </p:nvSpPr>
        <p:spPr>
          <a:xfrm>
            <a:off x="-18510" y="4947048"/>
            <a:ext cx="316706" cy="17859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a:solidFill>
                  <a:schemeClr val="tx1"/>
                </a:solidFill>
                <a:latin typeface="Times New Roman" pitchFamily="18" charset="0"/>
              </a:defRPr>
            </a:lvl1pPr>
            <a:lvl2pPr marL="557213" indent="-214313">
              <a:spcBef>
                <a:spcPct val="20000"/>
              </a:spcBef>
              <a:buChar char="–"/>
              <a:defRPr sz="2100">
                <a:solidFill>
                  <a:schemeClr val="tx1"/>
                </a:solidFill>
                <a:latin typeface="Times New Roman" pitchFamily="18" charset="0"/>
              </a:defRPr>
            </a:lvl2pPr>
            <a:lvl3pPr marL="857250" indent="-171450">
              <a:spcBef>
                <a:spcPct val="20000"/>
              </a:spcBef>
              <a:buChar char="•"/>
              <a:defRPr sz="1800">
                <a:solidFill>
                  <a:schemeClr val="tx1"/>
                </a:solidFill>
                <a:latin typeface="Times New Roman" pitchFamily="18" charset="0"/>
              </a:defRPr>
            </a:lvl3pPr>
            <a:lvl4pPr marL="1200150" indent="-171450">
              <a:spcBef>
                <a:spcPct val="20000"/>
              </a:spcBef>
              <a:buChar char="–"/>
              <a:defRPr sz="1500">
                <a:solidFill>
                  <a:schemeClr val="tx1"/>
                </a:solidFill>
                <a:latin typeface="Times New Roman" pitchFamily="18" charset="0"/>
              </a:defRPr>
            </a:lvl4pPr>
            <a:lvl5pPr marL="1543050" indent="-171450">
              <a:spcBef>
                <a:spcPct val="20000"/>
              </a:spcBef>
              <a:buChar char="»"/>
              <a:defRPr sz="1500">
                <a:solidFill>
                  <a:schemeClr val="tx1"/>
                </a:solidFill>
                <a:latin typeface="Times New Roman" pitchFamily="18" charset="0"/>
              </a:defRPr>
            </a:lvl5pPr>
            <a:lvl6pPr marL="1885950" indent="-171450" eaLnBrk="0" fontAlgn="base" hangingPunct="0">
              <a:spcBef>
                <a:spcPct val="20000"/>
              </a:spcBef>
              <a:spcAft>
                <a:spcPct val="0"/>
              </a:spcAft>
              <a:buChar char="»"/>
              <a:defRPr sz="1500">
                <a:solidFill>
                  <a:schemeClr val="tx1"/>
                </a:solidFill>
                <a:latin typeface="Times New Roman" pitchFamily="18" charset="0"/>
              </a:defRPr>
            </a:lvl6pPr>
            <a:lvl7pPr marL="2228850" indent="-171450" eaLnBrk="0" fontAlgn="base" hangingPunct="0">
              <a:spcBef>
                <a:spcPct val="20000"/>
              </a:spcBef>
              <a:spcAft>
                <a:spcPct val="0"/>
              </a:spcAft>
              <a:buChar char="»"/>
              <a:defRPr sz="1500">
                <a:solidFill>
                  <a:schemeClr val="tx1"/>
                </a:solidFill>
                <a:latin typeface="Times New Roman" pitchFamily="18" charset="0"/>
              </a:defRPr>
            </a:lvl7pPr>
            <a:lvl8pPr marL="2571750" indent="-171450" eaLnBrk="0" fontAlgn="base" hangingPunct="0">
              <a:spcBef>
                <a:spcPct val="20000"/>
              </a:spcBef>
              <a:spcAft>
                <a:spcPct val="0"/>
              </a:spcAft>
              <a:buChar char="»"/>
              <a:defRPr sz="1500">
                <a:solidFill>
                  <a:schemeClr val="tx1"/>
                </a:solidFill>
                <a:latin typeface="Times New Roman" pitchFamily="18" charset="0"/>
              </a:defRPr>
            </a:lvl8pPr>
            <a:lvl9pPr marL="2914650" indent="-171450" eaLnBrk="0" fontAlgn="base" hangingPunct="0">
              <a:spcBef>
                <a:spcPct val="20000"/>
              </a:spcBef>
              <a:spcAft>
                <a:spcPct val="0"/>
              </a:spcAft>
              <a:buChar char="»"/>
              <a:defRPr sz="1500">
                <a:solidFill>
                  <a:schemeClr val="tx1"/>
                </a:solidFill>
                <a:latin typeface="Times New Roman" pitchFamily="18" charset="0"/>
              </a:defRPr>
            </a:lvl9pPr>
          </a:lstStyle>
          <a:p>
            <a:pPr algn="ctr">
              <a:spcBef>
                <a:spcPct val="0"/>
              </a:spcBef>
              <a:buFontTx/>
              <a:buNone/>
            </a:pPr>
            <a:fld id="{90B939A4-89C0-4D9B-B3F5-4EA18537F26D}" type="slidenum">
              <a:rPr lang="lv-LV" altLang="lv-LV" sz="800" b="0">
                <a:solidFill>
                  <a:prstClr val="black"/>
                </a:solidFill>
                <a:latin typeface="Arial" charset="0"/>
              </a:rPr>
              <a:pPr algn="ctr">
                <a:spcBef>
                  <a:spcPct val="0"/>
                </a:spcBef>
                <a:buFontTx/>
                <a:buNone/>
              </a:pPr>
              <a:t>20</a:t>
            </a:fld>
            <a:endParaRPr lang="lv-LV" altLang="lv-LV" sz="800" b="0" dirty="0">
              <a:solidFill>
                <a:prstClr val="black"/>
              </a:solidFill>
              <a:latin typeface="Arial" charset="0"/>
            </a:endParaRPr>
          </a:p>
        </p:txBody>
      </p:sp>
      <p:sp>
        <p:nvSpPr>
          <p:cNvPr id="5" name="Rectangle 8"/>
          <p:cNvSpPr>
            <a:spLocks noChangeArrowheads="1"/>
          </p:cNvSpPr>
          <p:nvPr/>
        </p:nvSpPr>
        <p:spPr bwMode="auto">
          <a:xfrm>
            <a:off x="251520" y="721608"/>
            <a:ext cx="8568952"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just" eaLnBrk="1" hangingPunct="1">
              <a:spcBef>
                <a:spcPct val="0"/>
              </a:spcBef>
              <a:buFontTx/>
              <a:buNone/>
            </a:pPr>
            <a:r>
              <a:rPr lang="lv-LV" altLang="lv-LV" sz="1000" b="0" i="1" dirty="0">
                <a:latin typeface="Arial" charset="0"/>
              </a:rPr>
              <a:t>M5. Pēdējā laikā masu medijos aizvien biežāk parādās dažādi faktu pārbaudes materiāli, kur žurnālisti veic dažādu publiskajā telpā pieejamu (piemēram, politiķu vai kādu citu sabiedrībā populāru cilvēku izteiktu) faktu pārbaudi un cenšas noskaidrot, vai šie fakti atbilst patiesībai – t.i., nav melīgi, maldinoši vai neprecīzi. Vai Jūs esat pamanījis/-usi šādus materiālus?</a:t>
            </a:r>
            <a:endParaRPr lang="lv-LV" altLang="lv-LV" sz="1200" dirty="0">
              <a:latin typeface="Arial" charset="0"/>
            </a:endParaRPr>
          </a:p>
        </p:txBody>
      </p:sp>
      <p:pic>
        <p:nvPicPr>
          <p:cNvPr id="7" name="Picture 6" descr="LV_green (3x mazak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4721392"/>
            <a:ext cx="971599" cy="422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9" name="Chart 8"/>
          <p:cNvGraphicFramePr>
            <a:graphicFrameLocks/>
          </p:cNvGraphicFramePr>
          <p:nvPr>
            <p:extLst>
              <p:ext uri="{D42A27DB-BD31-4B8C-83A1-F6EECF244321}">
                <p14:modId xmlns:p14="http://schemas.microsoft.com/office/powerpoint/2010/main" val="782393688"/>
              </p:ext>
            </p:extLst>
          </p:nvPr>
        </p:nvGraphicFramePr>
        <p:xfrm>
          <a:off x="395535" y="1206644"/>
          <a:ext cx="8424937" cy="3514748"/>
        </p:xfrm>
        <a:graphic>
          <a:graphicData uri="http://schemas.openxmlformats.org/drawingml/2006/chart">
            <c:chart xmlns:c="http://schemas.openxmlformats.org/drawingml/2006/chart" xmlns:r="http://schemas.openxmlformats.org/officeDocument/2006/relationships" r:id="rId3"/>
          </a:graphicData>
        </a:graphic>
      </p:graphicFrame>
      <p:sp>
        <p:nvSpPr>
          <p:cNvPr id="2" name="Rectangle 7">
            <a:extLst>
              <a:ext uri="{FF2B5EF4-FFF2-40B4-BE49-F238E27FC236}">
                <a16:creationId xmlns:a16="http://schemas.microsoft.com/office/drawing/2014/main" id="{F7031281-3A28-0266-FB3C-48563FD69E2F}"/>
              </a:ext>
            </a:extLst>
          </p:cNvPr>
          <p:cNvSpPr txBox="1">
            <a:spLocks noChangeArrowheads="1"/>
          </p:cNvSpPr>
          <p:nvPr/>
        </p:nvSpPr>
        <p:spPr bwMode="auto">
          <a:xfrm>
            <a:off x="298196" y="411510"/>
            <a:ext cx="4136682" cy="354713"/>
          </a:xfrm>
          <a:prstGeom prst="rect">
            <a:avLst/>
          </a:prstGeom>
          <a:noFill/>
          <a:ln>
            <a:noFill/>
          </a:ln>
        </p:spPr>
        <p:txBody>
          <a:bodyPr lIns="68580" tIns="34290" rIns="68580" bIns="34290"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lgn="l">
              <a:defRPr/>
            </a:pPr>
            <a:r>
              <a:rPr lang="lv-LV" altLang="lv-LV" sz="1400" kern="0" dirty="0">
                <a:solidFill>
                  <a:schemeClr val="tx1"/>
                </a:solidFill>
                <a:latin typeface="Arial" panose="020B0604020202020204" pitchFamily="34" charset="0"/>
              </a:rPr>
              <a:t>Faktu pārbaudes materiālu pamanīšana</a:t>
            </a:r>
          </a:p>
        </p:txBody>
      </p:sp>
    </p:spTree>
    <p:extLst>
      <p:ext uri="{BB962C8B-B14F-4D97-AF65-F5344CB8AC3E}">
        <p14:creationId xmlns:p14="http://schemas.microsoft.com/office/powerpoint/2010/main" val="32266350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txBox="1">
            <a:spLocks noChangeArrowheads="1"/>
          </p:cNvSpPr>
          <p:nvPr/>
        </p:nvSpPr>
        <p:spPr bwMode="auto">
          <a:xfrm>
            <a:off x="0" y="-10410"/>
            <a:ext cx="9144000" cy="317269"/>
          </a:xfrm>
          <a:prstGeom prst="rect">
            <a:avLst/>
          </a:prstGeom>
          <a:noFill/>
          <a:ln>
            <a:noFill/>
          </a:ln>
        </p:spPr>
        <p:txBody>
          <a:bodyPr lIns="68580" tIns="34290" rIns="68580" bIns="34290"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defRPr/>
            </a:pPr>
            <a:r>
              <a:rPr lang="lv-LV" altLang="lv-LV" sz="2000" kern="0" dirty="0">
                <a:solidFill>
                  <a:prstClr val="black"/>
                </a:solidFill>
                <a:latin typeface="Arial" panose="020B0604020202020204" pitchFamily="34" charset="0"/>
              </a:rPr>
              <a:t>5</a:t>
            </a:r>
            <a:r>
              <a:rPr lang="sv-SE" altLang="lv-LV" sz="2000" kern="0" dirty="0">
                <a:solidFill>
                  <a:prstClr val="black"/>
                </a:solidFill>
                <a:latin typeface="Arial" panose="020B0604020202020204" pitchFamily="34" charset="0"/>
              </a:rPr>
              <a:t>. Attieksme pret faktu pārbaudes materiāliem </a:t>
            </a:r>
            <a:endParaRPr lang="lv-LV" altLang="lv-LV" sz="2000" kern="0" dirty="0">
              <a:solidFill>
                <a:prstClr val="black"/>
              </a:solidFill>
              <a:latin typeface="Arial" panose="020B0604020202020204" pitchFamily="34" charset="0"/>
            </a:endParaRPr>
          </a:p>
        </p:txBody>
      </p:sp>
      <p:sp>
        <p:nvSpPr>
          <p:cNvPr id="8" name="Slide Number Placeholder 3"/>
          <p:cNvSpPr>
            <a:spLocks noGrp="1" noChangeArrowheads="1"/>
          </p:cNvSpPr>
          <p:nvPr>
            <p:ph type="sldNum" sz="quarter" idx="12"/>
          </p:nvPr>
        </p:nvSpPr>
        <p:spPr>
          <a:xfrm>
            <a:off x="-18510" y="4947048"/>
            <a:ext cx="316706" cy="17859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a:solidFill>
                  <a:schemeClr val="tx1"/>
                </a:solidFill>
                <a:latin typeface="Times New Roman" pitchFamily="18" charset="0"/>
              </a:defRPr>
            </a:lvl1pPr>
            <a:lvl2pPr marL="557213" indent="-214313">
              <a:spcBef>
                <a:spcPct val="20000"/>
              </a:spcBef>
              <a:buChar char="–"/>
              <a:defRPr sz="2100">
                <a:solidFill>
                  <a:schemeClr val="tx1"/>
                </a:solidFill>
                <a:latin typeface="Times New Roman" pitchFamily="18" charset="0"/>
              </a:defRPr>
            </a:lvl2pPr>
            <a:lvl3pPr marL="857250" indent="-171450">
              <a:spcBef>
                <a:spcPct val="20000"/>
              </a:spcBef>
              <a:buChar char="•"/>
              <a:defRPr sz="1800">
                <a:solidFill>
                  <a:schemeClr val="tx1"/>
                </a:solidFill>
                <a:latin typeface="Times New Roman" pitchFamily="18" charset="0"/>
              </a:defRPr>
            </a:lvl3pPr>
            <a:lvl4pPr marL="1200150" indent="-171450">
              <a:spcBef>
                <a:spcPct val="20000"/>
              </a:spcBef>
              <a:buChar char="–"/>
              <a:defRPr sz="1500">
                <a:solidFill>
                  <a:schemeClr val="tx1"/>
                </a:solidFill>
                <a:latin typeface="Times New Roman" pitchFamily="18" charset="0"/>
              </a:defRPr>
            </a:lvl4pPr>
            <a:lvl5pPr marL="1543050" indent="-171450">
              <a:spcBef>
                <a:spcPct val="20000"/>
              </a:spcBef>
              <a:buChar char="»"/>
              <a:defRPr sz="1500">
                <a:solidFill>
                  <a:schemeClr val="tx1"/>
                </a:solidFill>
                <a:latin typeface="Times New Roman" pitchFamily="18" charset="0"/>
              </a:defRPr>
            </a:lvl5pPr>
            <a:lvl6pPr marL="1885950" indent="-171450" eaLnBrk="0" fontAlgn="base" hangingPunct="0">
              <a:spcBef>
                <a:spcPct val="20000"/>
              </a:spcBef>
              <a:spcAft>
                <a:spcPct val="0"/>
              </a:spcAft>
              <a:buChar char="»"/>
              <a:defRPr sz="1500">
                <a:solidFill>
                  <a:schemeClr val="tx1"/>
                </a:solidFill>
                <a:latin typeface="Times New Roman" pitchFamily="18" charset="0"/>
              </a:defRPr>
            </a:lvl6pPr>
            <a:lvl7pPr marL="2228850" indent="-171450" eaLnBrk="0" fontAlgn="base" hangingPunct="0">
              <a:spcBef>
                <a:spcPct val="20000"/>
              </a:spcBef>
              <a:spcAft>
                <a:spcPct val="0"/>
              </a:spcAft>
              <a:buChar char="»"/>
              <a:defRPr sz="1500">
                <a:solidFill>
                  <a:schemeClr val="tx1"/>
                </a:solidFill>
                <a:latin typeface="Times New Roman" pitchFamily="18" charset="0"/>
              </a:defRPr>
            </a:lvl7pPr>
            <a:lvl8pPr marL="2571750" indent="-171450" eaLnBrk="0" fontAlgn="base" hangingPunct="0">
              <a:spcBef>
                <a:spcPct val="20000"/>
              </a:spcBef>
              <a:spcAft>
                <a:spcPct val="0"/>
              </a:spcAft>
              <a:buChar char="»"/>
              <a:defRPr sz="1500">
                <a:solidFill>
                  <a:schemeClr val="tx1"/>
                </a:solidFill>
                <a:latin typeface="Times New Roman" pitchFamily="18" charset="0"/>
              </a:defRPr>
            </a:lvl8pPr>
            <a:lvl9pPr marL="2914650" indent="-171450" eaLnBrk="0" fontAlgn="base" hangingPunct="0">
              <a:spcBef>
                <a:spcPct val="20000"/>
              </a:spcBef>
              <a:spcAft>
                <a:spcPct val="0"/>
              </a:spcAft>
              <a:buChar char="»"/>
              <a:defRPr sz="1500">
                <a:solidFill>
                  <a:schemeClr val="tx1"/>
                </a:solidFill>
                <a:latin typeface="Times New Roman" pitchFamily="18" charset="0"/>
              </a:defRPr>
            </a:lvl9pPr>
          </a:lstStyle>
          <a:p>
            <a:pPr algn="ctr">
              <a:spcBef>
                <a:spcPct val="0"/>
              </a:spcBef>
              <a:buFontTx/>
              <a:buNone/>
            </a:pPr>
            <a:fld id="{90B939A4-89C0-4D9B-B3F5-4EA18537F26D}" type="slidenum">
              <a:rPr lang="lv-LV" altLang="lv-LV" sz="800" b="0">
                <a:solidFill>
                  <a:prstClr val="black"/>
                </a:solidFill>
                <a:latin typeface="Arial" charset="0"/>
              </a:rPr>
              <a:pPr algn="ctr">
                <a:spcBef>
                  <a:spcPct val="0"/>
                </a:spcBef>
                <a:buFontTx/>
                <a:buNone/>
              </a:pPr>
              <a:t>21</a:t>
            </a:fld>
            <a:endParaRPr lang="lv-LV" altLang="lv-LV" sz="800" b="0" dirty="0">
              <a:solidFill>
                <a:prstClr val="black"/>
              </a:solidFill>
              <a:latin typeface="Arial" charset="0"/>
            </a:endParaRPr>
          </a:p>
        </p:txBody>
      </p:sp>
      <p:sp>
        <p:nvSpPr>
          <p:cNvPr id="5" name="Rectangle 8"/>
          <p:cNvSpPr>
            <a:spLocks noChangeArrowheads="1"/>
          </p:cNvSpPr>
          <p:nvPr/>
        </p:nvSpPr>
        <p:spPr bwMode="auto">
          <a:xfrm>
            <a:off x="265184" y="448370"/>
            <a:ext cx="8568952"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just" eaLnBrk="1" hangingPunct="1">
              <a:spcBef>
                <a:spcPct val="0"/>
              </a:spcBef>
              <a:buFontTx/>
              <a:buNone/>
            </a:pPr>
            <a:r>
              <a:rPr lang="lv-LV" altLang="lv-LV" sz="1000" b="0" i="1" dirty="0">
                <a:latin typeface="Arial" charset="0"/>
              </a:rPr>
              <a:t>M5. Pēdējā laikā masu medijos aizvien biežāk parādās dažādi faktu pārbaudes materiāli, kur žurnālisti veic dažādu publiskajā telpā pieejamu (piemēram, politiķu vai kādu citu sabiedrībā populāru cilvēku izteiktu) faktu pārbaudi un cenšas noskaidrot, vai šie fakti atbilst patiesībai – t.i., nav melīgi, maldinoši vai neprecīzi. Vai Jūs esat pamanījis/-usi šādus materiālus?</a:t>
            </a:r>
            <a:endParaRPr lang="lv-LV" altLang="lv-LV" sz="1200" dirty="0">
              <a:latin typeface="Arial" charset="0"/>
            </a:endParaRPr>
          </a:p>
        </p:txBody>
      </p:sp>
      <p:pic>
        <p:nvPicPr>
          <p:cNvPr id="7" name="Picture 6" descr="LV_green (3x mazak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4721392"/>
            <a:ext cx="971599" cy="422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p:nvPr/>
        </p:nvSpPr>
        <p:spPr>
          <a:xfrm>
            <a:off x="269347" y="928227"/>
            <a:ext cx="4572000" cy="261610"/>
          </a:xfrm>
          <a:prstGeom prst="rect">
            <a:avLst/>
          </a:prstGeom>
        </p:spPr>
        <p:txBody>
          <a:bodyPr>
            <a:spAutoFit/>
          </a:bodyPr>
          <a:lstStyle/>
          <a:p>
            <a:r>
              <a:rPr lang="lv-LV" sz="1100" dirty="0">
                <a:solidFill>
                  <a:schemeClr val="tx1"/>
                </a:solidFill>
              </a:rPr>
              <a:t>Sociāldemogrāfisko grupu atbilžu sadalījums</a:t>
            </a:r>
          </a:p>
        </p:txBody>
      </p:sp>
      <p:graphicFrame>
        <p:nvGraphicFramePr>
          <p:cNvPr id="11" name="Chart 10"/>
          <p:cNvGraphicFramePr>
            <a:graphicFrameLocks/>
          </p:cNvGraphicFramePr>
          <p:nvPr>
            <p:extLst>
              <p:ext uri="{D42A27DB-BD31-4B8C-83A1-F6EECF244321}">
                <p14:modId xmlns:p14="http://schemas.microsoft.com/office/powerpoint/2010/main" val="1505524147"/>
              </p:ext>
            </p:extLst>
          </p:nvPr>
        </p:nvGraphicFramePr>
        <p:xfrm>
          <a:off x="298196" y="1154007"/>
          <a:ext cx="8334671" cy="3960440"/>
        </p:xfrm>
        <a:graphic>
          <a:graphicData uri="http://schemas.openxmlformats.org/drawingml/2006/chart">
            <c:chart xmlns:c="http://schemas.openxmlformats.org/drawingml/2006/chart" xmlns:r="http://schemas.openxmlformats.org/officeDocument/2006/relationships" r:id="rId3"/>
          </a:graphicData>
        </a:graphic>
      </p:graphicFrame>
      <p:sp>
        <p:nvSpPr>
          <p:cNvPr id="2" name="Rectangle 7">
            <a:extLst>
              <a:ext uri="{FF2B5EF4-FFF2-40B4-BE49-F238E27FC236}">
                <a16:creationId xmlns:a16="http://schemas.microsoft.com/office/drawing/2014/main" id="{337B7209-CBD0-7759-B647-112AB273BEFD}"/>
              </a:ext>
            </a:extLst>
          </p:cNvPr>
          <p:cNvSpPr txBox="1">
            <a:spLocks noChangeArrowheads="1"/>
          </p:cNvSpPr>
          <p:nvPr/>
        </p:nvSpPr>
        <p:spPr bwMode="auto">
          <a:xfrm>
            <a:off x="289622" y="195194"/>
            <a:ext cx="4136682" cy="354713"/>
          </a:xfrm>
          <a:prstGeom prst="rect">
            <a:avLst/>
          </a:prstGeom>
          <a:noFill/>
          <a:ln>
            <a:noFill/>
          </a:ln>
        </p:spPr>
        <p:txBody>
          <a:bodyPr lIns="68580" tIns="34290" rIns="68580" bIns="34290"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lgn="l">
              <a:defRPr/>
            </a:pPr>
            <a:r>
              <a:rPr lang="lv-LV" altLang="lv-LV" sz="1400" kern="0" dirty="0">
                <a:solidFill>
                  <a:schemeClr val="tx1"/>
                </a:solidFill>
                <a:latin typeface="Arial" panose="020B0604020202020204" pitchFamily="34" charset="0"/>
              </a:rPr>
              <a:t>Faktu pārbaudes materiālu pamanīšana</a:t>
            </a:r>
          </a:p>
        </p:txBody>
      </p:sp>
    </p:spTree>
    <p:extLst>
      <p:ext uri="{BB962C8B-B14F-4D97-AF65-F5344CB8AC3E}">
        <p14:creationId xmlns:p14="http://schemas.microsoft.com/office/powerpoint/2010/main" val="3008113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txBox="1">
            <a:spLocks noChangeArrowheads="1"/>
          </p:cNvSpPr>
          <p:nvPr/>
        </p:nvSpPr>
        <p:spPr bwMode="auto">
          <a:xfrm>
            <a:off x="-18510" y="12477"/>
            <a:ext cx="9144000" cy="543049"/>
          </a:xfrm>
          <a:prstGeom prst="rect">
            <a:avLst/>
          </a:prstGeom>
          <a:noFill/>
          <a:ln>
            <a:noFill/>
          </a:ln>
        </p:spPr>
        <p:txBody>
          <a:bodyPr lIns="68580" tIns="34290" rIns="68580" bIns="34290"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defRPr/>
            </a:pPr>
            <a:r>
              <a:rPr lang="lv-LV" altLang="lv-LV" sz="2000" kern="0" dirty="0">
                <a:solidFill>
                  <a:prstClr val="black"/>
                </a:solidFill>
                <a:latin typeface="Arial" panose="020B0604020202020204" pitchFamily="34" charset="0"/>
              </a:rPr>
              <a:t>5</a:t>
            </a:r>
            <a:r>
              <a:rPr lang="sv-SE" altLang="lv-LV" sz="2000" kern="0" dirty="0">
                <a:solidFill>
                  <a:prstClr val="black"/>
                </a:solidFill>
                <a:latin typeface="Arial" panose="020B0604020202020204" pitchFamily="34" charset="0"/>
              </a:rPr>
              <a:t>. Attieksme pret faktu pārbaudes materiāliem </a:t>
            </a:r>
            <a:endParaRPr lang="lv-LV" altLang="lv-LV" sz="2000" kern="0" dirty="0">
              <a:solidFill>
                <a:prstClr val="black"/>
              </a:solidFill>
              <a:latin typeface="Arial" panose="020B0604020202020204" pitchFamily="34" charset="0"/>
            </a:endParaRPr>
          </a:p>
        </p:txBody>
      </p:sp>
      <p:sp>
        <p:nvSpPr>
          <p:cNvPr id="8" name="Slide Number Placeholder 3"/>
          <p:cNvSpPr>
            <a:spLocks noGrp="1" noChangeArrowheads="1"/>
          </p:cNvSpPr>
          <p:nvPr>
            <p:ph type="sldNum" sz="quarter" idx="12"/>
          </p:nvPr>
        </p:nvSpPr>
        <p:spPr>
          <a:xfrm>
            <a:off x="-18510" y="4947048"/>
            <a:ext cx="316706" cy="17859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a:solidFill>
                  <a:schemeClr val="tx1"/>
                </a:solidFill>
                <a:latin typeface="Times New Roman" pitchFamily="18" charset="0"/>
              </a:defRPr>
            </a:lvl1pPr>
            <a:lvl2pPr marL="557213" indent="-214313">
              <a:spcBef>
                <a:spcPct val="20000"/>
              </a:spcBef>
              <a:buChar char="–"/>
              <a:defRPr sz="2100">
                <a:solidFill>
                  <a:schemeClr val="tx1"/>
                </a:solidFill>
                <a:latin typeface="Times New Roman" pitchFamily="18" charset="0"/>
              </a:defRPr>
            </a:lvl2pPr>
            <a:lvl3pPr marL="857250" indent="-171450">
              <a:spcBef>
                <a:spcPct val="20000"/>
              </a:spcBef>
              <a:buChar char="•"/>
              <a:defRPr sz="1800">
                <a:solidFill>
                  <a:schemeClr val="tx1"/>
                </a:solidFill>
                <a:latin typeface="Times New Roman" pitchFamily="18" charset="0"/>
              </a:defRPr>
            </a:lvl3pPr>
            <a:lvl4pPr marL="1200150" indent="-171450">
              <a:spcBef>
                <a:spcPct val="20000"/>
              </a:spcBef>
              <a:buChar char="–"/>
              <a:defRPr sz="1500">
                <a:solidFill>
                  <a:schemeClr val="tx1"/>
                </a:solidFill>
                <a:latin typeface="Times New Roman" pitchFamily="18" charset="0"/>
              </a:defRPr>
            </a:lvl4pPr>
            <a:lvl5pPr marL="1543050" indent="-171450">
              <a:spcBef>
                <a:spcPct val="20000"/>
              </a:spcBef>
              <a:buChar char="»"/>
              <a:defRPr sz="1500">
                <a:solidFill>
                  <a:schemeClr val="tx1"/>
                </a:solidFill>
                <a:latin typeface="Times New Roman" pitchFamily="18" charset="0"/>
              </a:defRPr>
            </a:lvl5pPr>
            <a:lvl6pPr marL="1885950" indent="-171450" eaLnBrk="0" fontAlgn="base" hangingPunct="0">
              <a:spcBef>
                <a:spcPct val="20000"/>
              </a:spcBef>
              <a:spcAft>
                <a:spcPct val="0"/>
              </a:spcAft>
              <a:buChar char="»"/>
              <a:defRPr sz="1500">
                <a:solidFill>
                  <a:schemeClr val="tx1"/>
                </a:solidFill>
                <a:latin typeface="Times New Roman" pitchFamily="18" charset="0"/>
              </a:defRPr>
            </a:lvl6pPr>
            <a:lvl7pPr marL="2228850" indent="-171450" eaLnBrk="0" fontAlgn="base" hangingPunct="0">
              <a:spcBef>
                <a:spcPct val="20000"/>
              </a:spcBef>
              <a:spcAft>
                <a:spcPct val="0"/>
              </a:spcAft>
              <a:buChar char="»"/>
              <a:defRPr sz="1500">
                <a:solidFill>
                  <a:schemeClr val="tx1"/>
                </a:solidFill>
                <a:latin typeface="Times New Roman" pitchFamily="18" charset="0"/>
              </a:defRPr>
            </a:lvl7pPr>
            <a:lvl8pPr marL="2571750" indent="-171450" eaLnBrk="0" fontAlgn="base" hangingPunct="0">
              <a:spcBef>
                <a:spcPct val="20000"/>
              </a:spcBef>
              <a:spcAft>
                <a:spcPct val="0"/>
              </a:spcAft>
              <a:buChar char="»"/>
              <a:defRPr sz="1500">
                <a:solidFill>
                  <a:schemeClr val="tx1"/>
                </a:solidFill>
                <a:latin typeface="Times New Roman" pitchFamily="18" charset="0"/>
              </a:defRPr>
            </a:lvl8pPr>
            <a:lvl9pPr marL="2914650" indent="-171450" eaLnBrk="0" fontAlgn="base" hangingPunct="0">
              <a:spcBef>
                <a:spcPct val="20000"/>
              </a:spcBef>
              <a:spcAft>
                <a:spcPct val="0"/>
              </a:spcAft>
              <a:buChar char="»"/>
              <a:defRPr sz="1500">
                <a:solidFill>
                  <a:schemeClr val="tx1"/>
                </a:solidFill>
                <a:latin typeface="Times New Roman" pitchFamily="18" charset="0"/>
              </a:defRPr>
            </a:lvl9pPr>
          </a:lstStyle>
          <a:p>
            <a:pPr algn="ctr">
              <a:spcBef>
                <a:spcPct val="0"/>
              </a:spcBef>
              <a:buFontTx/>
              <a:buNone/>
            </a:pPr>
            <a:fld id="{90B939A4-89C0-4D9B-B3F5-4EA18537F26D}" type="slidenum">
              <a:rPr lang="lv-LV" altLang="lv-LV" sz="800" b="0">
                <a:solidFill>
                  <a:prstClr val="black"/>
                </a:solidFill>
                <a:latin typeface="Arial" charset="0"/>
              </a:rPr>
              <a:pPr algn="ctr">
                <a:spcBef>
                  <a:spcPct val="0"/>
                </a:spcBef>
                <a:buFontTx/>
                <a:buNone/>
              </a:pPr>
              <a:t>22</a:t>
            </a:fld>
            <a:endParaRPr lang="lv-LV" altLang="lv-LV" sz="800" b="0" dirty="0">
              <a:solidFill>
                <a:prstClr val="black"/>
              </a:solidFill>
              <a:latin typeface="Arial" charset="0"/>
            </a:endParaRPr>
          </a:p>
        </p:txBody>
      </p:sp>
      <p:sp>
        <p:nvSpPr>
          <p:cNvPr id="5" name="Rectangle 8"/>
          <p:cNvSpPr>
            <a:spLocks noChangeArrowheads="1"/>
          </p:cNvSpPr>
          <p:nvPr/>
        </p:nvSpPr>
        <p:spPr bwMode="auto">
          <a:xfrm>
            <a:off x="269014" y="741353"/>
            <a:ext cx="8568952"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just" eaLnBrk="1" hangingPunct="1">
              <a:spcBef>
                <a:spcPct val="0"/>
              </a:spcBef>
              <a:buFontTx/>
              <a:buNone/>
            </a:pPr>
            <a:r>
              <a:rPr lang="lv-LV" altLang="lv-LV" sz="1000" b="0" i="1" dirty="0">
                <a:latin typeface="Arial" charset="0"/>
              </a:rPr>
              <a:t>M6. Cik noderīgi Jums šķiet šādi faktu pārbaudes materiāli? Vai Jums tie šķiet...</a:t>
            </a:r>
            <a:endParaRPr lang="lv-LV" altLang="lv-LV" sz="1200" dirty="0">
              <a:latin typeface="Arial" charset="0"/>
            </a:endParaRPr>
          </a:p>
        </p:txBody>
      </p:sp>
      <p:pic>
        <p:nvPicPr>
          <p:cNvPr id="7" name="Picture 6" descr="LV_green (3x mazak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4721392"/>
            <a:ext cx="971599" cy="422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0" name="Chart 9"/>
          <p:cNvGraphicFramePr>
            <a:graphicFrameLocks/>
          </p:cNvGraphicFramePr>
          <p:nvPr>
            <p:extLst>
              <p:ext uri="{D42A27DB-BD31-4B8C-83A1-F6EECF244321}">
                <p14:modId xmlns:p14="http://schemas.microsoft.com/office/powerpoint/2010/main" val="2698655174"/>
              </p:ext>
            </p:extLst>
          </p:nvPr>
        </p:nvGraphicFramePr>
        <p:xfrm>
          <a:off x="323527" y="987574"/>
          <a:ext cx="8334671" cy="3672408"/>
        </p:xfrm>
        <a:graphic>
          <a:graphicData uri="http://schemas.openxmlformats.org/drawingml/2006/chart">
            <c:chart xmlns:c="http://schemas.openxmlformats.org/drawingml/2006/chart" xmlns:r="http://schemas.openxmlformats.org/officeDocument/2006/relationships" r:id="rId3"/>
          </a:graphicData>
        </a:graphic>
      </p:graphicFrame>
      <p:sp>
        <p:nvSpPr>
          <p:cNvPr id="2" name="Rectangle 7">
            <a:extLst>
              <a:ext uri="{FF2B5EF4-FFF2-40B4-BE49-F238E27FC236}">
                <a16:creationId xmlns:a16="http://schemas.microsoft.com/office/drawing/2014/main" id="{4846F5F3-4B0C-FA70-707C-1D7900E8C581}"/>
              </a:ext>
            </a:extLst>
          </p:cNvPr>
          <p:cNvSpPr txBox="1">
            <a:spLocks noChangeArrowheads="1"/>
          </p:cNvSpPr>
          <p:nvPr/>
        </p:nvSpPr>
        <p:spPr bwMode="auto">
          <a:xfrm>
            <a:off x="276428" y="411510"/>
            <a:ext cx="4136682" cy="354713"/>
          </a:xfrm>
          <a:prstGeom prst="rect">
            <a:avLst/>
          </a:prstGeom>
          <a:noFill/>
          <a:ln>
            <a:noFill/>
          </a:ln>
        </p:spPr>
        <p:txBody>
          <a:bodyPr lIns="68580" tIns="34290" rIns="68580" bIns="34290"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lgn="l">
              <a:defRPr/>
            </a:pPr>
            <a:r>
              <a:rPr lang="lv-LV" altLang="lv-LV" sz="1400" kern="0" dirty="0">
                <a:solidFill>
                  <a:schemeClr val="tx1"/>
                </a:solidFill>
                <a:latin typeface="Arial" panose="020B0604020202020204" pitchFamily="34" charset="0"/>
              </a:rPr>
              <a:t>Faktu pārbaudes materiālu noderīgums</a:t>
            </a:r>
          </a:p>
        </p:txBody>
      </p:sp>
    </p:spTree>
    <p:extLst>
      <p:ext uri="{BB962C8B-B14F-4D97-AF65-F5344CB8AC3E}">
        <p14:creationId xmlns:p14="http://schemas.microsoft.com/office/powerpoint/2010/main" val="20210761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txBox="1">
            <a:spLocks noChangeArrowheads="1"/>
          </p:cNvSpPr>
          <p:nvPr/>
        </p:nvSpPr>
        <p:spPr bwMode="auto">
          <a:xfrm>
            <a:off x="0" y="-20537"/>
            <a:ext cx="9144000" cy="385330"/>
          </a:xfrm>
          <a:prstGeom prst="rect">
            <a:avLst/>
          </a:prstGeom>
          <a:noFill/>
          <a:ln>
            <a:noFill/>
          </a:ln>
        </p:spPr>
        <p:txBody>
          <a:bodyPr lIns="68580" tIns="34290" rIns="68580" bIns="34290"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defRPr/>
            </a:pPr>
            <a:r>
              <a:rPr lang="lv-LV" altLang="lv-LV" sz="2000" kern="0" dirty="0">
                <a:solidFill>
                  <a:prstClr val="black"/>
                </a:solidFill>
                <a:latin typeface="Arial" panose="020B0604020202020204" pitchFamily="34" charset="0"/>
              </a:rPr>
              <a:t>5</a:t>
            </a:r>
            <a:r>
              <a:rPr lang="sv-SE" altLang="lv-LV" sz="2000" kern="0" dirty="0">
                <a:solidFill>
                  <a:prstClr val="black"/>
                </a:solidFill>
                <a:latin typeface="Arial" panose="020B0604020202020204" pitchFamily="34" charset="0"/>
              </a:rPr>
              <a:t>. Attieksme pret faktu pārbaudes materiāliem </a:t>
            </a:r>
            <a:endParaRPr lang="lv-LV" altLang="lv-LV" sz="2000" kern="0" dirty="0">
              <a:solidFill>
                <a:prstClr val="black"/>
              </a:solidFill>
              <a:latin typeface="Arial" panose="020B0604020202020204" pitchFamily="34" charset="0"/>
            </a:endParaRPr>
          </a:p>
        </p:txBody>
      </p:sp>
      <p:sp>
        <p:nvSpPr>
          <p:cNvPr id="8" name="Slide Number Placeholder 3"/>
          <p:cNvSpPr>
            <a:spLocks noGrp="1" noChangeArrowheads="1"/>
          </p:cNvSpPr>
          <p:nvPr>
            <p:ph type="sldNum" sz="quarter" idx="12"/>
          </p:nvPr>
        </p:nvSpPr>
        <p:spPr>
          <a:xfrm>
            <a:off x="-18510" y="4947048"/>
            <a:ext cx="316706" cy="17859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a:solidFill>
                  <a:schemeClr val="tx1"/>
                </a:solidFill>
                <a:latin typeface="Times New Roman" pitchFamily="18" charset="0"/>
              </a:defRPr>
            </a:lvl1pPr>
            <a:lvl2pPr marL="557213" indent="-214313">
              <a:spcBef>
                <a:spcPct val="20000"/>
              </a:spcBef>
              <a:buChar char="–"/>
              <a:defRPr sz="2100">
                <a:solidFill>
                  <a:schemeClr val="tx1"/>
                </a:solidFill>
                <a:latin typeface="Times New Roman" pitchFamily="18" charset="0"/>
              </a:defRPr>
            </a:lvl2pPr>
            <a:lvl3pPr marL="857250" indent="-171450">
              <a:spcBef>
                <a:spcPct val="20000"/>
              </a:spcBef>
              <a:buChar char="•"/>
              <a:defRPr sz="1800">
                <a:solidFill>
                  <a:schemeClr val="tx1"/>
                </a:solidFill>
                <a:latin typeface="Times New Roman" pitchFamily="18" charset="0"/>
              </a:defRPr>
            </a:lvl3pPr>
            <a:lvl4pPr marL="1200150" indent="-171450">
              <a:spcBef>
                <a:spcPct val="20000"/>
              </a:spcBef>
              <a:buChar char="–"/>
              <a:defRPr sz="1500">
                <a:solidFill>
                  <a:schemeClr val="tx1"/>
                </a:solidFill>
                <a:latin typeface="Times New Roman" pitchFamily="18" charset="0"/>
              </a:defRPr>
            </a:lvl4pPr>
            <a:lvl5pPr marL="1543050" indent="-171450">
              <a:spcBef>
                <a:spcPct val="20000"/>
              </a:spcBef>
              <a:buChar char="»"/>
              <a:defRPr sz="1500">
                <a:solidFill>
                  <a:schemeClr val="tx1"/>
                </a:solidFill>
                <a:latin typeface="Times New Roman" pitchFamily="18" charset="0"/>
              </a:defRPr>
            </a:lvl5pPr>
            <a:lvl6pPr marL="1885950" indent="-171450" eaLnBrk="0" fontAlgn="base" hangingPunct="0">
              <a:spcBef>
                <a:spcPct val="20000"/>
              </a:spcBef>
              <a:spcAft>
                <a:spcPct val="0"/>
              </a:spcAft>
              <a:buChar char="»"/>
              <a:defRPr sz="1500">
                <a:solidFill>
                  <a:schemeClr val="tx1"/>
                </a:solidFill>
                <a:latin typeface="Times New Roman" pitchFamily="18" charset="0"/>
              </a:defRPr>
            </a:lvl6pPr>
            <a:lvl7pPr marL="2228850" indent="-171450" eaLnBrk="0" fontAlgn="base" hangingPunct="0">
              <a:spcBef>
                <a:spcPct val="20000"/>
              </a:spcBef>
              <a:spcAft>
                <a:spcPct val="0"/>
              </a:spcAft>
              <a:buChar char="»"/>
              <a:defRPr sz="1500">
                <a:solidFill>
                  <a:schemeClr val="tx1"/>
                </a:solidFill>
                <a:latin typeface="Times New Roman" pitchFamily="18" charset="0"/>
              </a:defRPr>
            </a:lvl7pPr>
            <a:lvl8pPr marL="2571750" indent="-171450" eaLnBrk="0" fontAlgn="base" hangingPunct="0">
              <a:spcBef>
                <a:spcPct val="20000"/>
              </a:spcBef>
              <a:spcAft>
                <a:spcPct val="0"/>
              </a:spcAft>
              <a:buChar char="»"/>
              <a:defRPr sz="1500">
                <a:solidFill>
                  <a:schemeClr val="tx1"/>
                </a:solidFill>
                <a:latin typeface="Times New Roman" pitchFamily="18" charset="0"/>
              </a:defRPr>
            </a:lvl8pPr>
            <a:lvl9pPr marL="2914650" indent="-171450" eaLnBrk="0" fontAlgn="base" hangingPunct="0">
              <a:spcBef>
                <a:spcPct val="20000"/>
              </a:spcBef>
              <a:spcAft>
                <a:spcPct val="0"/>
              </a:spcAft>
              <a:buChar char="»"/>
              <a:defRPr sz="1500">
                <a:solidFill>
                  <a:schemeClr val="tx1"/>
                </a:solidFill>
                <a:latin typeface="Times New Roman" pitchFamily="18" charset="0"/>
              </a:defRPr>
            </a:lvl9pPr>
          </a:lstStyle>
          <a:p>
            <a:pPr algn="ctr">
              <a:spcBef>
                <a:spcPct val="0"/>
              </a:spcBef>
              <a:buFontTx/>
              <a:buNone/>
            </a:pPr>
            <a:fld id="{90B939A4-89C0-4D9B-B3F5-4EA18537F26D}" type="slidenum">
              <a:rPr lang="lv-LV" altLang="lv-LV" sz="800" b="0">
                <a:solidFill>
                  <a:prstClr val="black"/>
                </a:solidFill>
                <a:latin typeface="Arial" charset="0"/>
              </a:rPr>
              <a:pPr algn="ctr">
                <a:spcBef>
                  <a:spcPct val="0"/>
                </a:spcBef>
                <a:buFontTx/>
                <a:buNone/>
              </a:pPr>
              <a:t>23</a:t>
            </a:fld>
            <a:endParaRPr lang="lv-LV" altLang="lv-LV" sz="800" b="0" dirty="0">
              <a:solidFill>
                <a:prstClr val="black"/>
              </a:solidFill>
              <a:latin typeface="Arial" charset="0"/>
            </a:endParaRPr>
          </a:p>
        </p:txBody>
      </p:sp>
      <p:sp>
        <p:nvSpPr>
          <p:cNvPr id="5" name="Rectangle 8"/>
          <p:cNvSpPr>
            <a:spLocks noChangeArrowheads="1"/>
          </p:cNvSpPr>
          <p:nvPr/>
        </p:nvSpPr>
        <p:spPr bwMode="auto">
          <a:xfrm>
            <a:off x="257505" y="552287"/>
            <a:ext cx="8568952"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just" eaLnBrk="1" hangingPunct="1">
              <a:spcBef>
                <a:spcPct val="0"/>
              </a:spcBef>
              <a:buFontTx/>
              <a:buNone/>
            </a:pPr>
            <a:r>
              <a:rPr lang="lv-LV" altLang="lv-LV" sz="1000" b="0" i="1" dirty="0">
                <a:latin typeface="Arial" charset="0"/>
              </a:rPr>
              <a:t>M6. Cik noderīgi Jums šķiet šādi faktu pārbaudes materiāli? Vai Jums tie šķiet...</a:t>
            </a:r>
            <a:endParaRPr lang="lv-LV" altLang="lv-LV" sz="1200" dirty="0">
              <a:latin typeface="Arial" charset="0"/>
            </a:endParaRPr>
          </a:p>
        </p:txBody>
      </p:sp>
      <p:pic>
        <p:nvPicPr>
          <p:cNvPr id="7" name="Picture 6" descr="LV_green (3x mazak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4721392"/>
            <a:ext cx="971599" cy="422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p:nvPr/>
        </p:nvSpPr>
        <p:spPr>
          <a:xfrm>
            <a:off x="257505" y="699542"/>
            <a:ext cx="4572000" cy="261610"/>
          </a:xfrm>
          <a:prstGeom prst="rect">
            <a:avLst/>
          </a:prstGeom>
        </p:spPr>
        <p:txBody>
          <a:bodyPr>
            <a:spAutoFit/>
          </a:bodyPr>
          <a:lstStyle/>
          <a:p>
            <a:r>
              <a:rPr lang="lv-LV" sz="1100" dirty="0">
                <a:solidFill>
                  <a:schemeClr val="tx1"/>
                </a:solidFill>
              </a:rPr>
              <a:t>Sociāldemogrāfisko grupu atbilžu sadalījums</a:t>
            </a:r>
          </a:p>
        </p:txBody>
      </p:sp>
      <p:graphicFrame>
        <p:nvGraphicFramePr>
          <p:cNvPr id="11" name="Chart 10"/>
          <p:cNvGraphicFramePr>
            <a:graphicFrameLocks/>
          </p:cNvGraphicFramePr>
          <p:nvPr>
            <p:extLst>
              <p:ext uri="{D42A27DB-BD31-4B8C-83A1-F6EECF244321}">
                <p14:modId xmlns:p14="http://schemas.microsoft.com/office/powerpoint/2010/main" val="1115383941"/>
              </p:ext>
            </p:extLst>
          </p:nvPr>
        </p:nvGraphicFramePr>
        <p:xfrm>
          <a:off x="257505" y="909479"/>
          <a:ext cx="8568952" cy="4058869"/>
        </p:xfrm>
        <a:graphic>
          <a:graphicData uri="http://schemas.openxmlformats.org/drawingml/2006/chart">
            <c:chart xmlns:c="http://schemas.openxmlformats.org/drawingml/2006/chart" xmlns:r="http://schemas.openxmlformats.org/officeDocument/2006/relationships" r:id="rId3"/>
          </a:graphicData>
        </a:graphic>
      </p:graphicFrame>
      <p:sp>
        <p:nvSpPr>
          <p:cNvPr id="2" name="Rectangle 7">
            <a:extLst>
              <a:ext uri="{FF2B5EF4-FFF2-40B4-BE49-F238E27FC236}">
                <a16:creationId xmlns:a16="http://schemas.microsoft.com/office/drawing/2014/main" id="{C2C105FB-1FD0-3775-96C9-AC8D4C56498D}"/>
              </a:ext>
            </a:extLst>
          </p:cNvPr>
          <p:cNvSpPr txBox="1">
            <a:spLocks noChangeArrowheads="1"/>
          </p:cNvSpPr>
          <p:nvPr/>
        </p:nvSpPr>
        <p:spPr bwMode="auto">
          <a:xfrm>
            <a:off x="298196" y="289775"/>
            <a:ext cx="4136682" cy="354713"/>
          </a:xfrm>
          <a:prstGeom prst="rect">
            <a:avLst/>
          </a:prstGeom>
          <a:noFill/>
          <a:ln>
            <a:noFill/>
          </a:ln>
        </p:spPr>
        <p:txBody>
          <a:bodyPr lIns="68580" tIns="34290" rIns="68580" bIns="34290"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lgn="l">
              <a:defRPr/>
            </a:pPr>
            <a:r>
              <a:rPr lang="lv-LV" altLang="lv-LV" sz="1400" kern="0" dirty="0">
                <a:solidFill>
                  <a:schemeClr val="tx1"/>
                </a:solidFill>
                <a:latin typeface="Arial" panose="020B0604020202020204" pitchFamily="34" charset="0"/>
              </a:rPr>
              <a:t>Faktu pārbaudes materiālu noderīgums</a:t>
            </a:r>
          </a:p>
        </p:txBody>
      </p:sp>
    </p:spTree>
    <p:extLst>
      <p:ext uri="{BB962C8B-B14F-4D97-AF65-F5344CB8AC3E}">
        <p14:creationId xmlns:p14="http://schemas.microsoft.com/office/powerpoint/2010/main" val="22197420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TextBox 6"/>
          <p:cNvSpPr txBox="1">
            <a:spLocks noChangeArrowheads="1"/>
          </p:cNvSpPr>
          <p:nvPr/>
        </p:nvSpPr>
        <p:spPr bwMode="auto">
          <a:xfrm>
            <a:off x="319608" y="3626753"/>
            <a:ext cx="4468416" cy="1177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lv-LV" altLang="en-US" sz="1200" b="0" dirty="0">
                <a:latin typeface="Arial" charset="0"/>
              </a:rPr>
              <a:t>SKDS 	</a:t>
            </a:r>
          </a:p>
          <a:p>
            <a:pPr>
              <a:spcBef>
                <a:spcPct val="0"/>
              </a:spcBef>
              <a:buFontTx/>
              <a:buNone/>
            </a:pPr>
            <a:r>
              <a:rPr lang="lv-LV" altLang="en-US" sz="1200" b="0" dirty="0">
                <a:latin typeface="Arial" charset="0"/>
              </a:rPr>
              <a:t>sabiedriskās domas pētījumu centrs</a:t>
            </a:r>
          </a:p>
          <a:p>
            <a:pPr>
              <a:spcBef>
                <a:spcPct val="0"/>
              </a:spcBef>
              <a:buFontTx/>
              <a:buNone/>
            </a:pPr>
            <a:endParaRPr lang="lv-LV" altLang="en-US" sz="1200" b="0" dirty="0">
              <a:latin typeface="Arial" charset="0"/>
            </a:endParaRPr>
          </a:p>
          <a:p>
            <a:pPr>
              <a:spcBef>
                <a:spcPct val="0"/>
              </a:spcBef>
              <a:buFontTx/>
              <a:buNone/>
            </a:pPr>
            <a:r>
              <a:rPr lang="lv-LV" altLang="en-US" sz="1200" b="0" dirty="0">
                <a:latin typeface="Arial" charset="0"/>
              </a:rPr>
              <a:t>Baznīcas iela 32-2, Rīga, LV-1010 </a:t>
            </a:r>
          </a:p>
          <a:p>
            <a:pPr>
              <a:spcBef>
                <a:spcPct val="0"/>
              </a:spcBef>
              <a:buFontTx/>
              <a:buNone/>
            </a:pPr>
            <a:r>
              <a:rPr lang="lv-LV" altLang="en-US" sz="1200" b="0" dirty="0">
                <a:latin typeface="Arial" charset="0"/>
              </a:rPr>
              <a:t>Tālr.: 67 312 876</a:t>
            </a:r>
          </a:p>
          <a:p>
            <a:pPr>
              <a:spcBef>
                <a:spcPct val="0"/>
              </a:spcBef>
              <a:buFontTx/>
              <a:buNone/>
            </a:pPr>
            <a:r>
              <a:rPr lang="lv-LV" altLang="en-US" sz="1200" b="0" dirty="0">
                <a:latin typeface="Arial" charset="0"/>
              </a:rPr>
              <a:t>www.skds.lv</a:t>
            </a:r>
          </a:p>
        </p:txBody>
      </p:sp>
      <p:pic>
        <p:nvPicPr>
          <p:cNvPr id="4" name="Picture 3" descr="LV_green (3x mazak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4721392"/>
            <a:ext cx="971599" cy="422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B7EB3DE5-4A7D-9FE4-514E-044647898730}"/>
              </a:ext>
            </a:extLst>
          </p:cNvPr>
          <p:cNvSpPr txBox="1"/>
          <p:nvPr/>
        </p:nvSpPr>
        <p:spPr>
          <a:xfrm>
            <a:off x="1926884" y="1563638"/>
            <a:ext cx="5290231" cy="1323439"/>
          </a:xfrm>
          <a:prstGeom prst="rect">
            <a:avLst/>
          </a:prstGeom>
          <a:noFill/>
        </p:spPr>
        <p:txBody>
          <a:bodyPr wrap="none" rtlCol="0">
            <a:spAutoFit/>
          </a:bodyPr>
          <a:lstStyle/>
          <a:p>
            <a:pPr algn="ctr"/>
            <a:r>
              <a:rPr lang="lv-LV" sz="4000" b="0" dirty="0">
                <a:solidFill>
                  <a:schemeClr val="tx1"/>
                </a:solidFill>
              </a:rPr>
              <a:t>Tas šoreiz viss!</a:t>
            </a:r>
          </a:p>
          <a:p>
            <a:pPr algn="ctr"/>
            <a:r>
              <a:rPr lang="lv-LV" sz="4000" b="0" dirty="0">
                <a:solidFill>
                  <a:schemeClr val="tx1"/>
                </a:solidFill>
              </a:rPr>
              <a:t>Paldies par uzmanību!</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3832" y="267494"/>
            <a:ext cx="9144000" cy="322660"/>
          </a:xfrm>
        </p:spPr>
        <p:txBody>
          <a:bodyPr>
            <a:noAutofit/>
          </a:bodyPr>
          <a:lstStyle/>
          <a:p>
            <a:r>
              <a:rPr lang="lv-LV" altLang="lv-LV" sz="2000" b="1" dirty="0">
                <a:latin typeface="Arial" charset="0"/>
              </a:rPr>
              <a:t>Pētījuma tehniskā informācija</a:t>
            </a:r>
          </a:p>
        </p:txBody>
      </p:sp>
      <p:sp>
        <p:nvSpPr>
          <p:cNvPr id="8" name="Rectangle 8"/>
          <p:cNvSpPr>
            <a:spLocks noChangeArrowheads="1"/>
          </p:cNvSpPr>
          <p:nvPr/>
        </p:nvSpPr>
        <p:spPr bwMode="auto">
          <a:xfrm>
            <a:off x="548553" y="717544"/>
            <a:ext cx="8046894" cy="3654406"/>
          </a:xfrm>
          <a:prstGeom prst="rect">
            <a:avLst/>
          </a:prstGeom>
          <a:noFill/>
          <a:ln>
            <a:noFill/>
          </a:ln>
          <a:effectLst/>
        </p:spPr>
        <p:txBody>
          <a:bodyPr lIns="68580" tIns="34290" rIns="68580" bIns="34290"/>
          <a:lstStyle>
            <a:lvl1pPr marL="342900" indent="-342900"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669925" indent="-325438"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022350" indent="-350838"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339850" indent="-315913"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1681163" indent="-339725"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138363" indent="-339725"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595563" indent="-339725"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052763" indent="-339725"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509963" indent="-339725"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algn="just" fontAlgn="auto">
              <a:lnSpc>
                <a:spcPct val="120000"/>
              </a:lnSpc>
              <a:spcAft>
                <a:spcPts val="0"/>
              </a:spcAft>
              <a:buClr>
                <a:srgbClr val="000000"/>
              </a:buClr>
              <a:defRPr/>
            </a:pPr>
            <a:r>
              <a:rPr lang="lv-LV" altLang="en-US" sz="1400" kern="0" dirty="0">
                <a:solidFill>
                  <a:srgbClr val="000000"/>
                </a:solidFill>
                <a:cs typeface="+mn-cs"/>
              </a:rPr>
              <a:t>Pētījuma veicējs:</a:t>
            </a:r>
            <a:r>
              <a:rPr lang="lv-LV" altLang="en-US" sz="1400" b="0" kern="0" dirty="0">
                <a:solidFill>
                  <a:srgbClr val="000000"/>
                </a:solidFill>
                <a:cs typeface="+mn-cs"/>
              </a:rPr>
              <a:t> Pētījumu centrs SKDS</a:t>
            </a:r>
          </a:p>
          <a:p>
            <a:pPr algn="just" fontAlgn="auto">
              <a:lnSpc>
                <a:spcPct val="120000"/>
              </a:lnSpc>
              <a:spcAft>
                <a:spcPts val="0"/>
              </a:spcAft>
              <a:buClr>
                <a:srgbClr val="000000"/>
              </a:buClr>
              <a:defRPr/>
            </a:pPr>
            <a:r>
              <a:rPr lang="lv-LV" altLang="en-US" sz="1400" kern="0" dirty="0">
                <a:solidFill>
                  <a:srgbClr val="000000"/>
                </a:solidFill>
                <a:cs typeface="+mn-cs"/>
              </a:rPr>
              <a:t>Ģenerālais kopums:</a:t>
            </a:r>
            <a:r>
              <a:rPr lang="lv-LV" altLang="en-US" sz="1400" b="0" kern="0" dirty="0">
                <a:solidFill>
                  <a:srgbClr val="000000"/>
                </a:solidFill>
                <a:cs typeface="+mn-cs"/>
              </a:rPr>
              <a:t> Latvijas pastāvīgie iedzīvotāji vecumā no 18 līdz 75 gadiem</a:t>
            </a:r>
          </a:p>
          <a:p>
            <a:pPr algn="just" fontAlgn="auto">
              <a:lnSpc>
                <a:spcPct val="120000"/>
              </a:lnSpc>
              <a:spcAft>
                <a:spcPts val="0"/>
              </a:spcAft>
              <a:buClr>
                <a:srgbClr val="000000"/>
              </a:buClr>
              <a:defRPr/>
            </a:pPr>
            <a:r>
              <a:rPr lang="lv-LV" altLang="en-US" sz="1400" kern="0" dirty="0">
                <a:solidFill>
                  <a:srgbClr val="000000"/>
                </a:solidFill>
              </a:rPr>
              <a:t>Sasniegtās izlases apjoms: </a:t>
            </a:r>
            <a:r>
              <a:rPr lang="it-IT" altLang="en-US" sz="1400" b="0" kern="0" dirty="0">
                <a:solidFill>
                  <a:srgbClr val="000000"/>
                </a:solidFill>
              </a:rPr>
              <a:t>1019 respondenti</a:t>
            </a:r>
            <a:endParaRPr lang="lv-LV" altLang="en-US" sz="1400" b="0" kern="0" dirty="0">
              <a:solidFill>
                <a:srgbClr val="000000"/>
              </a:solidFill>
            </a:endParaRPr>
          </a:p>
          <a:p>
            <a:pPr algn="just" fontAlgn="auto">
              <a:lnSpc>
                <a:spcPct val="120000"/>
              </a:lnSpc>
              <a:spcAft>
                <a:spcPts val="0"/>
              </a:spcAft>
              <a:buClr>
                <a:srgbClr val="000000"/>
              </a:buClr>
              <a:defRPr/>
            </a:pPr>
            <a:r>
              <a:rPr lang="lv-LV" altLang="en-US" sz="1400" kern="0" dirty="0">
                <a:solidFill>
                  <a:srgbClr val="000000"/>
                </a:solidFill>
              </a:rPr>
              <a:t>Aptaujas veikšanas metode: </a:t>
            </a:r>
            <a:r>
              <a:rPr lang="lv-LV" altLang="en-US" sz="1400" b="0" kern="0" dirty="0">
                <a:solidFill>
                  <a:srgbClr val="000000"/>
                </a:solidFill>
              </a:rPr>
              <a:t>Tiešās intervijas respondentu dzīvesvietās</a:t>
            </a:r>
          </a:p>
          <a:p>
            <a:pPr algn="just" fontAlgn="auto">
              <a:lnSpc>
                <a:spcPct val="120000"/>
              </a:lnSpc>
              <a:spcAft>
                <a:spcPts val="0"/>
              </a:spcAft>
              <a:buClr>
                <a:srgbClr val="000000"/>
              </a:buClr>
              <a:defRPr/>
            </a:pPr>
            <a:r>
              <a:rPr lang="lv-LV" altLang="en-US" sz="1400" kern="0" dirty="0">
                <a:solidFill>
                  <a:srgbClr val="000000"/>
                </a:solidFill>
              </a:rPr>
              <a:t>Izlases metode: </a:t>
            </a:r>
            <a:r>
              <a:rPr lang="lv-LV" altLang="en-US" sz="1400" b="0" kern="0" dirty="0">
                <a:solidFill>
                  <a:srgbClr val="000000"/>
                </a:solidFill>
              </a:rPr>
              <a:t>Stratificētā nejaušā izlase</a:t>
            </a:r>
          </a:p>
          <a:p>
            <a:pPr algn="just" fontAlgn="auto">
              <a:lnSpc>
                <a:spcPct val="120000"/>
              </a:lnSpc>
              <a:spcAft>
                <a:spcPts val="0"/>
              </a:spcAft>
              <a:buClr>
                <a:srgbClr val="000000"/>
              </a:buClr>
              <a:defRPr/>
            </a:pPr>
            <a:r>
              <a:rPr lang="lv-LV" altLang="en-US" sz="1400" kern="0" dirty="0">
                <a:solidFill>
                  <a:srgbClr val="000000"/>
                </a:solidFill>
              </a:rPr>
              <a:t>Ģeogrāfiskais pārklājums: </a:t>
            </a:r>
            <a:r>
              <a:rPr lang="lv-LV" sz="1400" b="0" dirty="0">
                <a:ea typeface="Times New Roman" panose="02020603050405020304" pitchFamily="18" charset="0"/>
              </a:rPr>
              <a:t>Visi Latvijas reģioni (126 izlases punkti)</a:t>
            </a:r>
          </a:p>
          <a:p>
            <a:pPr algn="just" fontAlgn="auto">
              <a:lnSpc>
                <a:spcPct val="120000"/>
              </a:lnSpc>
              <a:spcAft>
                <a:spcPts val="0"/>
              </a:spcAft>
              <a:buClr>
                <a:srgbClr val="000000"/>
              </a:buClr>
              <a:defRPr/>
            </a:pPr>
            <a:r>
              <a:rPr lang="lv-LV" altLang="en-US" sz="1400" kern="0" dirty="0">
                <a:solidFill>
                  <a:srgbClr val="000000"/>
                </a:solidFill>
                <a:cs typeface="+mn-cs"/>
              </a:rPr>
              <a:t>Aptauju veikšanas laiks: </a:t>
            </a:r>
            <a:r>
              <a:rPr lang="lv-LV" altLang="en-US" sz="1400" b="0" kern="0" dirty="0">
                <a:solidFill>
                  <a:srgbClr val="000000"/>
                </a:solidFill>
                <a:cs typeface="+mn-cs"/>
              </a:rPr>
              <a:t>No 02.09.2022. līdz 12.09.2022.</a:t>
            </a:r>
          </a:p>
          <a:p>
            <a:pPr algn="just" fontAlgn="auto">
              <a:lnSpc>
                <a:spcPct val="120000"/>
              </a:lnSpc>
              <a:spcAft>
                <a:spcPts val="0"/>
              </a:spcAft>
              <a:buClr>
                <a:srgbClr val="000000"/>
              </a:buClr>
              <a:defRPr/>
            </a:pPr>
            <a:r>
              <a:rPr lang="lv-LV" altLang="en-US" sz="1400" kern="0" dirty="0">
                <a:solidFill>
                  <a:srgbClr val="000000"/>
                </a:solidFill>
                <a:cs typeface="+mn-cs"/>
              </a:rPr>
              <a:t>Ienākumu līmenis: </a:t>
            </a:r>
            <a:r>
              <a:rPr lang="lv-LV" altLang="en-US" sz="1400" b="0" kern="0" dirty="0">
                <a:solidFill>
                  <a:srgbClr val="000000"/>
                </a:solidFill>
                <a:cs typeface="+mn-cs"/>
              </a:rPr>
              <a:t>Vidējie ienākumi uz vienu ģimenes locekli mēnesī, ieskaitot visus ienākumus (algas, stipendijas, pabalstus, pensijas u.t.t.) pēc nodokļu nomaksas.</a:t>
            </a:r>
          </a:p>
          <a:p>
            <a:pPr marL="0" indent="0" algn="just" fontAlgn="auto">
              <a:spcAft>
                <a:spcPts val="0"/>
              </a:spcAft>
              <a:buClr>
                <a:srgbClr val="000000"/>
              </a:buClr>
              <a:buNone/>
              <a:defRPr/>
            </a:pPr>
            <a:r>
              <a:rPr lang="lv-LV" altLang="en-US" sz="1100" b="0" kern="0" dirty="0">
                <a:solidFill>
                  <a:srgbClr val="000000"/>
                </a:solidFill>
                <a:cs typeface="+mn-cs"/>
              </a:rPr>
              <a:t>	Zemi – līdz €309</a:t>
            </a:r>
          </a:p>
          <a:p>
            <a:pPr marL="0" indent="0" algn="just" fontAlgn="auto">
              <a:spcAft>
                <a:spcPts val="0"/>
              </a:spcAft>
              <a:buClr>
                <a:srgbClr val="000000"/>
              </a:buClr>
              <a:buNone/>
              <a:defRPr/>
            </a:pPr>
            <a:r>
              <a:rPr lang="lv-LV" altLang="en-US" sz="1100" b="0" kern="0" dirty="0">
                <a:solidFill>
                  <a:srgbClr val="000000"/>
                </a:solidFill>
                <a:cs typeface="+mn-cs"/>
              </a:rPr>
              <a:t>	Vidēji zemi – no €310 līdz €419</a:t>
            </a:r>
          </a:p>
          <a:p>
            <a:pPr marL="0" indent="0" algn="just" fontAlgn="auto">
              <a:spcAft>
                <a:spcPts val="0"/>
              </a:spcAft>
              <a:buClr>
                <a:srgbClr val="000000"/>
              </a:buClr>
              <a:buNone/>
              <a:defRPr/>
            </a:pPr>
            <a:r>
              <a:rPr lang="lv-LV" altLang="en-US" sz="1100" b="0" kern="0" dirty="0">
                <a:solidFill>
                  <a:srgbClr val="000000"/>
                </a:solidFill>
                <a:cs typeface="+mn-cs"/>
              </a:rPr>
              <a:t>	Vidēji – no €420 līdz €509</a:t>
            </a:r>
          </a:p>
          <a:p>
            <a:pPr marL="0" indent="0" algn="just" fontAlgn="auto">
              <a:spcAft>
                <a:spcPts val="0"/>
              </a:spcAft>
              <a:buClr>
                <a:srgbClr val="000000"/>
              </a:buClr>
              <a:buNone/>
              <a:defRPr/>
            </a:pPr>
            <a:r>
              <a:rPr lang="lv-LV" altLang="en-US" sz="1100" b="0" kern="0" dirty="0">
                <a:solidFill>
                  <a:srgbClr val="000000"/>
                </a:solidFill>
                <a:cs typeface="+mn-cs"/>
              </a:rPr>
              <a:t>	Vidēji augsti – no €510 līdz €699</a:t>
            </a:r>
          </a:p>
          <a:p>
            <a:pPr marL="0" indent="0" algn="just" fontAlgn="auto">
              <a:spcAft>
                <a:spcPts val="0"/>
              </a:spcAft>
              <a:buClr>
                <a:srgbClr val="000000"/>
              </a:buClr>
              <a:buNone/>
              <a:defRPr/>
            </a:pPr>
            <a:r>
              <a:rPr lang="lv-LV" altLang="en-US" sz="1100" b="0" kern="0" dirty="0">
                <a:solidFill>
                  <a:srgbClr val="000000"/>
                </a:solidFill>
                <a:cs typeface="+mn-cs"/>
              </a:rPr>
              <a:t>	Augsti – €700 un vairāk. </a:t>
            </a:r>
          </a:p>
          <a:p>
            <a:pPr marL="0" indent="0" algn="just" fontAlgn="auto">
              <a:lnSpc>
                <a:spcPct val="120000"/>
              </a:lnSpc>
              <a:spcAft>
                <a:spcPts val="0"/>
              </a:spcAft>
              <a:buClr>
                <a:srgbClr val="000000"/>
              </a:buClr>
              <a:buNone/>
              <a:defRPr/>
            </a:pPr>
            <a:endParaRPr lang="lv-LV" altLang="en-US" sz="1400" b="0" kern="0" dirty="0">
              <a:solidFill>
                <a:srgbClr val="000000"/>
              </a:solidFill>
              <a:cs typeface="+mn-cs"/>
            </a:endParaRPr>
          </a:p>
        </p:txBody>
      </p:sp>
      <p:sp>
        <p:nvSpPr>
          <p:cNvPr id="6" name="Slide Number Placeholder 3"/>
          <p:cNvSpPr>
            <a:spLocks noGrp="1" noChangeArrowheads="1"/>
          </p:cNvSpPr>
          <p:nvPr>
            <p:ph type="sldNum" sz="quarter" idx="12"/>
          </p:nvPr>
        </p:nvSpPr>
        <p:spPr>
          <a:xfrm>
            <a:off x="-18510" y="4947048"/>
            <a:ext cx="316706" cy="17859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a:solidFill>
                  <a:schemeClr val="tx1"/>
                </a:solidFill>
                <a:latin typeface="Times New Roman" pitchFamily="18" charset="0"/>
              </a:defRPr>
            </a:lvl1pPr>
            <a:lvl2pPr marL="557213" indent="-214313">
              <a:spcBef>
                <a:spcPct val="20000"/>
              </a:spcBef>
              <a:buChar char="–"/>
              <a:defRPr sz="2100">
                <a:solidFill>
                  <a:schemeClr val="tx1"/>
                </a:solidFill>
                <a:latin typeface="Times New Roman" pitchFamily="18" charset="0"/>
              </a:defRPr>
            </a:lvl2pPr>
            <a:lvl3pPr marL="857250" indent="-171450">
              <a:spcBef>
                <a:spcPct val="20000"/>
              </a:spcBef>
              <a:buChar char="•"/>
              <a:defRPr sz="1800">
                <a:solidFill>
                  <a:schemeClr val="tx1"/>
                </a:solidFill>
                <a:latin typeface="Times New Roman" pitchFamily="18" charset="0"/>
              </a:defRPr>
            </a:lvl3pPr>
            <a:lvl4pPr marL="1200150" indent="-171450">
              <a:spcBef>
                <a:spcPct val="20000"/>
              </a:spcBef>
              <a:buChar char="–"/>
              <a:defRPr sz="1500">
                <a:solidFill>
                  <a:schemeClr val="tx1"/>
                </a:solidFill>
                <a:latin typeface="Times New Roman" pitchFamily="18" charset="0"/>
              </a:defRPr>
            </a:lvl4pPr>
            <a:lvl5pPr marL="1543050" indent="-171450">
              <a:spcBef>
                <a:spcPct val="20000"/>
              </a:spcBef>
              <a:buChar char="»"/>
              <a:defRPr sz="1500">
                <a:solidFill>
                  <a:schemeClr val="tx1"/>
                </a:solidFill>
                <a:latin typeface="Times New Roman" pitchFamily="18" charset="0"/>
              </a:defRPr>
            </a:lvl5pPr>
            <a:lvl6pPr marL="1885950" indent="-171450" eaLnBrk="0" fontAlgn="base" hangingPunct="0">
              <a:spcBef>
                <a:spcPct val="20000"/>
              </a:spcBef>
              <a:spcAft>
                <a:spcPct val="0"/>
              </a:spcAft>
              <a:buChar char="»"/>
              <a:defRPr sz="1500">
                <a:solidFill>
                  <a:schemeClr val="tx1"/>
                </a:solidFill>
                <a:latin typeface="Times New Roman" pitchFamily="18" charset="0"/>
              </a:defRPr>
            </a:lvl6pPr>
            <a:lvl7pPr marL="2228850" indent="-171450" eaLnBrk="0" fontAlgn="base" hangingPunct="0">
              <a:spcBef>
                <a:spcPct val="20000"/>
              </a:spcBef>
              <a:spcAft>
                <a:spcPct val="0"/>
              </a:spcAft>
              <a:buChar char="»"/>
              <a:defRPr sz="1500">
                <a:solidFill>
                  <a:schemeClr val="tx1"/>
                </a:solidFill>
                <a:latin typeface="Times New Roman" pitchFamily="18" charset="0"/>
              </a:defRPr>
            </a:lvl7pPr>
            <a:lvl8pPr marL="2571750" indent="-171450" eaLnBrk="0" fontAlgn="base" hangingPunct="0">
              <a:spcBef>
                <a:spcPct val="20000"/>
              </a:spcBef>
              <a:spcAft>
                <a:spcPct val="0"/>
              </a:spcAft>
              <a:buChar char="»"/>
              <a:defRPr sz="1500">
                <a:solidFill>
                  <a:schemeClr val="tx1"/>
                </a:solidFill>
                <a:latin typeface="Times New Roman" pitchFamily="18" charset="0"/>
              </a:defRPr>
            </a:lvl8pPr>
            <a:lvl9pPr marL="2914650" indent="-171450" eaLnBrk="0" fontAlgn="base" hangingPunct="0">
              <a:spcBef>
                <a:spcPct val="20000"/>
              </a:spcBef>
              <a:spcAft>
                <a:spcPct val="0"/>
              </a:spcAft>
              <a:buChar char="»"/>
              <a:defRPr sz="1500">
                <a:solidFill>
                  <a:schemeClr val="tx1"/>
                </a:solidFill>
                <a:latin typeface="Times New Roman" pitchFamily="18" charset="0"/>
              </a:defRPr>
            </a:lvl9pPr>
          </a:lstStyle>
          <a:p>
            <a:pPr algn="ctr">
              <a:spcBef>
                <a:spcPct val="0"/>
              </a:spcBef>
              <a:buFontTx/>
              <a:buNone/>
            </a:pPr>
            <a:fld id="{90B939A4-89C0-4D9B-B3F5-4EA18537F26D}" type="slidenum">
              <a:rPr lang="lv-LV" altLang="lv-LV" sz="800" b="0">
                <a:latin typeface="Arial" charset="0"/>
              </a:rPr>
              <a:pPr algn="ctr">
                <a:spcBef>
                  <a:spcPct val="0"/>
                </a:spcBef>
                <a:buFontTx/>
                <a:buNone/>
              </a:pPr>
              <a:t>3</a:t>
            </a:fld>
            <a:endParaRPr lang="lv-LV" altLang="lv-LV" sz="800" b="0" dirty="0">
              <a:latin typeface="Arial" charset="0"/>
            </a:endParaRPr>
          </a:p>
        </p:txBody>
      </p:sp>
      <p:sp>
        <p:nvSpPr>
          <p:cNvPr id="7" name="TextBox 5"/>
          <p:cNvSpPr txBox="1">
            <a:spLocks noChangeArrowheads="1"/>
          </p:cNvSpPr>
          <p:nvPr/>
        </p:nvSpPr>
        <p:spPr bwMode="auto">
          <a:xfrm>
            <a:off x="541421" y="4659982"/>
            <a:ext cx="7920038"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lv-LV" altLang="lv-LV" sz="800" b="0" dirty="0">
                <a:latin typeface="Arial" charset="0"/>
              </a:rPr>
              <a:t>*Daļā grafiku dati noapaļoti līdz veselam skaitlim. Noapaļošanas dēļ iespējama nobīde par vienu procenta punktu.</a:t>
            </a:r>
            <a:endParaRPr lang="en-US" altLang="lv-LV" sz="800" b="0" dirty="0">
              <a:latin typeface="Arial" charset="0"/>
            </a:endParaRPr>
          </a:p>
        </p:txBody>
      </p:sp>
      <p:pic>
        <p:nvPicPr>
          <p:cNvPr id="10" name="Picture 9" descr="LV_green (3x mazak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4721392"/>
            <a:ext cx="971599" cy="422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noChangeArrowheads="1"/>
          </p:cNvSpPr>
          <p:nvPr>
            <p:ph type="ctrTitle"/>
          </p:nvPr>
        </p:nvSpPr>
        <p:spPr>
          <a:xfrm>
            <a:off x="1657350" y="2020491"/>
            <a:ext cx="5829300" cy="1102519"/>
          </a:xfrm>
        </p:spPr>
        <p:txBody>
          <a:bodyPr/>
          <a:lstStyle/>
          <a:p>
            <a:r>
              <a:rPr lang="lv-LV" altLang="en-US" sz="2400" b="1" dirty="0">
                <a:latin typeface="Arial" charset="0"/>
                <a:cs typeface="Arial" charset="0"/>
              </a:rPr>
              <a:t>1. Informācijas avoti par aktualitātēm Latvijā un pasaulē </a:t>
            </a:r>
            <a:endParaRPr lang="en-US" altLang="en-US" sz="2400" b="1" dirty="0">
              <a:latin typeface="Arial" charset="0"/>
              <a:cs typeface="Arial" charset="0"/>
            </a:endParaRPr>
          </a:p>
        </p:txBody>
      </p:sp>
      <p:sp>
        <p:nvSpPr>
          <p:cNvPr id="5" name="Slide Number Placeholder 3"/>
          <p:cNvSpPr>
            <a:spLocks noGrp="1" noChangeArrowheads="1"/>
          </p:cNvSpPr>
          <p:nvPr>
            <p:ph type="sldNum" sz="quarter" idx="12"/>
          </p:nvPr>
        </p:nvSpPr>
        <p:spPr>
          <a:xfrm>
            <a:off x="-18510" y="4947048"/>
            <a:ext cx="316706" cy="17859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a:solidFill>
                  <a:schemeClr val="tx1"/>
                </a:solidFill>
                <a:latin typeface="Times New Roman" pitchFamily="18" charset="0"/>
              </a:defRPr>
            </a:lvl1pPr>
            <a:lvl2pPr marL="557213" indent="-214313">
              <a:spcBef>
                <a:spcPct val="20000"/>
              </a:spcBef>
              <a:buChar char="–"/>
              <a:defRPr sz="2100">
                <a:solidFill>
                  <a:schemeClr val="tx1"/>
                </a:solidFill>
                <a:latin typeface="Times New Roman" pitchFamily="18" charset="0"/>
              </a:defRPr>
            </a:lvl2pPr>
            <a:lvl3pPr marL="857250" indent="-171450">
              <a:spcBef>
                <a:spcPct val="20000"/>
              </a:spcBef>
              <a:buChar char="•"/>
              <a:defRPr sz="1800">
                <a:solidFill>
                  <a:schemeClr val="tx1"/>
                </a:solidFill>
                <a:latin typeface="Times New Roman" pitchFamily="18" charset="0"/>
              </a:defRPr>
            </a:lvl3pPr>
            <a:lvl4pPr marL="1200150" indent="-171450">
              <a:spcBef>
                <a:spcPct val="20000"/>
              </a:spcBef>
              <a:buChar char="–"/>
              <a:defRPr sz="1500">
                <a:solidFill>
                  <a:schemeClr val="tx1"/>
                </a:solidFill>
                <a:latin typeface="Times New Roman" pitchFamily="18" charset="0"/>
              </a:defRPr>
            </a:lvl4pPr>
            <a:lvl5pPr marL="1543050" indent="-171450">
              <a:spcBef>
                <a:spcPct val="20000"/>
              </a:spcBef>
              <a:buChar char="»"/>
              <a:defRPr sz="1500">
                <a:solidFill>
                  <a:schemeClr val="tx1"/>
                </a:solidFill>
                <a:latin typeface="Times New Roman" pitchFamily="18" charset="0"/>
              </a:defRPr>
            </a:lvl5pPr>
            <a:lvl6pPr marL="1885950" indent="-171450" eaLnBrk="0" fontAlgn="base" hangingPunct="0">
              <a:spcBef>
                <a:spcPct val="20000"/>
              </a:spcBef>
              <a:spcAft>
                <a:spcPct val="0"/>
              </a:spcAft>
              <a:buChar char="»"/>
              <a:defRPr sz="1500">
                <a:solidFill>
                  <a:schemeClr val="tx1"/>
                </a:solidFill>
                <a:latin typeface="Times New Roman" pitchFamily="18" charset="0"/>
              </a:defRPr>
            </a:lvl6pPr>
            <a:lvl7pPr marL="2228850" indent="-171450" eaLnBrk="0" fontAlgn="base" hangingPunct="0">
              <a:spcBef>
                <a:spcPct val="20000"/>
              </a:spcBef>
              <a:spcAft>
                <a:spcPct val="0"/>
              </a:spcAft>
              <a:buChar char="»"/>
              <a:defRPr sz="1500">
                <a:solidFill>
                  <a:schemeClr val="tx1"/>
                </a:solidFill>
                <a:latin typeface="Times New Roman" pitchFamily="18" charset="0"/>
              </a:defRPr>
            </a:lvl7pPr>
            <a:lvl8pPr marL="2571750" indent="-171450" eaLnBrk="0" fontAlgn="base" hangingPunct="0">
              <a:spcBef>
                <a:spcPct val="20000"/>
              </a:spcBef>
              <a:spcAft>
                <a:spcPct val="0"/>
              </a:spcAft>
              <a:buChar char="»"/>
              <a:defRPr sz="1500">
                <a:solidFill>
                  <a:schemeClr val="tx1"/>
                </a:solidFill>
                <a:latin typeface="Times New Roman" pitchFamily="18" charset="0"/>
              </a:defRPr>
            </a:lvl8pPr>
            <a:lvl9pPr marL="2914650" indent="-171450" eaLnBrk="0" fontAlgn="base" hangingPunct="0">
              <a:spcBef>
                <a:spcPct val="20000"/>
              </a:spcBef>
              <a:spcAft>
                <a:spcPct val="0"/>
              </a:spcAft>
              <a:buChar char="»"/>
              <a:defRPr sz="1500">
                <a:solidFill>
                  <a:schemeClr val="tx1"/>
                </a:solidFill>
                <a:latin typeface="Times New Roman" pitchFamily="18" charset="0"/>
              </a:defRPr>
            </a:lvl9pPr>
          </a:lstStyle>
          <a:p>
            <a:pPr algn="ctr">
              <a:spcBef>
                <a:spcPct val="0"/>
              </a:spcBef>
              <a:buFontTx/>
              <a:buNone/>
            </a:pPr>
            <a:fld id="{90B939A4-89C0-4D9B-B3F5-4EA18537F26D}" type="slidenum">
              <a:rPr lang="lv-LV" altLang="lv-LV" sz="800" b="0">
                <a:latin typeface="Arial" charset="0"/>
              </a:rPr>
              <a:pPr algn="ctr">
                <a:spcBef>
                  <a:spcPct val="0"/>
                </a:spcBef>
                <a:buFontTx/>
                <a:buNone/>
              </a:pPr>
              <a:t>4</a:t>
            </a:fld>
            <a:endParaRPr lang="lv-LV" altLang="lv-LV" sz="800" b="0" dirty="0">
              <a:latin typeface="Arial" charset="0"/>
            </a:endParaRPr>
          </a:p>
        </p:txBody>
      </p:sp>
      <p:pic>
        <p:nvPicPr>
          <p:cNvPr id="7" name="Picture 6" descr="LV_green (3x mazak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4721392"/>
            <a:ext cx="971599" cy="422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626277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txBox="1">
            <a:spLocks noChangeArrowheads="1"/>
          </p:cNvSpPr>
          <p:nvPr/>
        </p:nvSpPr>
        <p:spPr bwMode="auto">
          <a:xfrm>
            <a:off x="0" y="-1"/>
            <a:ext cx="9144000" cy="388517"/>
          </a:xfrm>
          <a:prstGeom prst="rect">
            <a:avLst/>
          </a:prstGeom>
          <a:noFill/>
          <a:ln>
            <a:noFill/>
          </a:ln>
        </p:spPr>
        <p:txBody>
          <a:bodyPr lIns="68580" tIns="34290" rIns="68580" bIns="34290"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defRPr/>
            </a:pPr>
            <a:r>
              <a:rPr lang="lv-LV" altLang="lv-LV" sz="2000" kern="0" dirty="0">
                <a:solidFill>
                  <a:schemeClr val="tx1"/>
                </a:solidFill>
                <a:latin typeface="Arial" panose="020B0604020202020204" pitchFamily="34" charset="0"/>
              </a:rPr>
              <a:t>1. Informācijas avoti par aktualitātēm Latvijā un pasaulē </a:t>
            </a:r>
          </a:p>
        </p:txBody>
      </p:sp>
      <p:sp>
        <p:nvSpPr>
          <p:cNvPr id="8" name="Slide Number Placeholder 3"/>
          <p:cNvSpPr>
            <a:spLocks noGrp="1" noChangeArrowheads="1"/>
          </p:cNvSpPr>
          <p:nvPr>
            <p:ph type="sldNum" sz="quarter" idx="12"/>
          </p:nvPr>
        </p:nvSpPr>
        <p:spPr>
          <a:xfrm>
            <a:off x="-18510" y="4947048"/>
            <a:ext cx="316706" cy="17859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a:solidFill>
                  <a:schemeClr val="tx1"/>
                </a:solidFill>
                <a:latin typeface="Times New Roman" pitchFamily="18" charset="0"/>
              </a:defRPr>
            </a:lvl1pPr>
            <a:lvl2pPr marL="557213" indent="-214313">
              <a:spcBef>
                <a:spcPct val="20000"/>
              </a:spcBef>
              <a:buChar char="–"/>
              <a:defRPr sz="2100">
                <a:solidFill>
                  <a:schemeClr val="tx1"/>
                </a:solidFill>
                <a:latin typeface="Times New Roman" pitchFamily="18" charset="0"/>
              </a:defRPr>
            </a:lvl2pPr>
            <a:lvl3pPr marL="857250" indent="-171450">
              <a:spcBef>
                <a:spcPct val="20000"/>
              </a:spcBef>
              <a:buChar char="•"/>
              <a:defRPr sz="1800">
                <a:solidFill>
                  <a:schemeClr val="tx1"/>
                </a:solidFill>
                <a:latin typeface="Times New Roman" pitchFamily="18" charset="0"/>
              </a:defRPr>
            </a:lvl3pPr>
            <a:lvl4pPr marL="1200150" indent="-171450">
              <a:spcBef>
                <a:spcPct val="20000"/>
              </a:spcBef>
              <a:buChar char="–"/>
              <a:defRPr sz="1500">
                <a:solidFill>
                  <a:schemeClr val="tx1"/>
                </a:solidFill>
                <a:latin typeface="Times New Roman" pitchFamily="18" charset="0"/>
              </a:defRPr>
            </a:lvl4pPr>
            <a:lvl5pPr marL="1543050" indent="-171450">
              <a:spcBef>
                <a:spcPct val="20000"/>
              </a:spcBef>
              <a:buChar char="»"/>
              <a:defRPr sz="1500">
                <a:solidFill>
                  <a:schemeClr val="tx1"/>
                </a:solidFill>
                <a:latin typeface="Times New Roman" pitchFamily="18" charset="0"/>
              </a:defRPr>
            </a:lvl5pPr>
            <a:lvl6pPr marL="1885950" indent="-171450" eaLnBrk="0" fontAlgn="base" hangingPunct="0">
              <a:spcBef>
                <a:spcPct val="20000"/>
              </a:spcBef>
              <a:spcAft>
                <a:spcPct val="0"/>
              </a:spcAft>
              <a:buChar char="»"/>
              <a:defRPr sz="1500">
                <a:solidFill>
                  <a:schemeClr val="tx1"/>
                </a:solidFill>
                <a:latin typeface="Times New Roman" pitchFamily="18" charset="0"/>
              </a:defRPr>
            </a:lvl6pPr>
            <a:lvl7pPr marL="2228850" indent="-171450" eaLnBrk="0" fontAlgn="base" hangingPunct="0">
              <a:spcBef>
                <a:spcPct val="20000"/>
              </a:spcBef>
              <a:spcAft>
                <a:spcPct val="0"/>
              </a:spcAft>
              <a:buChar char="»"/>
              <a:defRPr sz="1500">
                <a:solidFill>
                  <a:schemeClr val="tx1"/>
                </a:solidFill>
                <a:latin typeface="Times New Roman" pitchFamily="18" charset="0"/>
              </a:defRPr>
            </a:lvl7pPr>
            <a:lvl8pPr marL="2571750" indent="-171450" eaLnBrk="0" fontAlgn="base" hangingPunct="0">
              <a:spcBef>
                <a:spcPct val="20000"/>
              </a:spcBef>
              <a:spcAft>
                <a:spcPct val="0"/>
              </a:spcAft>
              <a:buChar char="»"/>
              <a:defRPr sz="1500">
                <a:solidFill>
                  <a:schemeClr val="tx1"/>
                </a:solidFill>
                <a:latin typeface="Times New Roman" pitchFamily="18" charset="0"/>
              </a:defRPr>
            </a:lvl8pPr>
            <a:lvl9pPr marL="2914650" indent="-171450" eaLnBrk="0" fontAlgn="base" hangingPunct="0">
              <a:spcBef>
                <a:spcPct val="20000"/>
              </a:spcBef>
              <a:spcAft>
                <a:spcPct val="0"/>
              </a:spcAft>
              <a:buChar char="»"/>
              <a:defRPr sz="1500">
                <a:solidFill>
                  <a:schemeClr val="tx1"/>
                </a:solidFill>
                <a:latin typeface="Times New Roman" pitchFamily="18" charset="0"/>
              </a:defRPr>
            </a:lvl9pPr>
          </a:lstStyle>
          <a:p>
            <a:pPr algn="ctr">
              <a:spcBef>
                <a:spcPct val="0"/>
              </a:spcBef>
              <a:buFontTx/>
              <a:buNone/>
            </a:pPr>
            <a:fld id="{90B939A4-89C0-4D9B-B3F5-4EA18537F26D}" type="slidenum">
              <a:rPr lang="lv-LV" altLang="lv-LV" sz="800" b="0">
                <a:latin typeface="Arial" charset="0"/>
              </a:rPr>
              <a:pPr algn="ctr">
                <a:spcBef>
                  <a:spcPct val="0"/>
                </a:spcBef>
                <a:buFontTx/>
                <a:buNone/>
              </a:pPr>
              <a:t>5</a:t>
            </a:fld>
            <a:endParaRPr lang="lv-LV" altLang="lv-LV" sz="800" b="0" dirty="0">
              <a:latin typeface="Arial" charset="0"/>
            </a:endParaRPr>
          </a:p>
        </p:txBody>
      </p:sp>
      <p:sp>
        <p:nvSpPr>
          <p:cNvPr id="5" name="Rectangle 8"/>
          <p:cNvSpPr>
            <a:spLocks noChangeArrowheads="1"/>
          </p:cNvSpPr>
          <p:nvPr/>
        </p:nvSpPr>
        <p:spPr bwMode="auto">
          <a:xfrm>
            <a:off x="251520" y="627534"/>
            <a:ext cx="8568952"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just" eaLnBrk="1" hangingPunct="1">
              <a:spcBef>
                <a:spcPct val="0"/>
              </a:spcBef>
              <a:buFontTx/>
              <a:buNone/>
            </a:pPr>
            <a:r>
              <a:rPr lang="lv-LV" altLang="lv-LV" sz="1000" b="0" i="1" dirty="0">
                <a:latin typeface="Arial" charset="0"/>
              </a:rPr>
              <a:t>P1. Novērtējiet, lūdzu, zemāk minētos apgalvojumus un pasakiet, vai Jūs tiem pilnīgi piekrītat, drīzāk piekrītat, drīzāk nepiekrītat vai pilnīgi nepiekrītat:</a:t>
            </a:r>
          </a:p>
          <a:p>
            <a:pPr algn="just" eaLnBrk="1" hangingPunct="1">
              <a:spcBef>
                <a:spcPct val="0"/>
              </a:spcBef>
              <a:buFontTx/>
              <a:buNone/>
            </a:pPr>
            <a:r>
              <a:rPr lang="lv-LV" altLang="lv-LV" sz="1200" dirty="0">
                <a:solidFill>
                  <a:srgbClr val="DB3131"/>
                </a:solidFill>
                <a:latin typeface="Arial" charset="0"/>
              </a:rPr>
              <a:t>Es pastāvīgi interesējos par notikumiem Latvijā un pasaulē</a:t>
            </a:r>
          </a:p>
        </p:txBody>
      </p:sp>
      <p:graphicFrame>
        <p:nvGraphicFramePr>
          <p:cNvPr id="6" name="Chart 5"/>
          <p:cNvGraphicFramePr>
            <a:graphicFrameLocks/>
          </p:cNvGraphicFramePr>
          <p:nvPr>
            <p:extLst>
              <p:ext uri="{D42A27DB-BD31-4B8C-83A1-F6EECF244321}">
                <p14:modId xmlns:p14="http://schemas.microsoft.com/office/powerpoint/2010/main" val="4111913954"/>
              </p:ext>
            </p:extLst>
          </p:nvPr>
        </p:nvGraphicFramePr>
        <p:xfrm>
          <a:off x="467544" y="1131590"/>
          <a:ext cx="8208912" cy="3456384"/>
        </p:xfrm>
        <a:graphic>
          <a:graphicData uri="http://schemas.openxmlformats.org/drawingml/2006/chart">
            <c:chart xmlns:c="http://schemas.openxmlformats.org/drawingml/2006/chart" xmlns:r="http://schemas.openxmlformats.org/officeDocument/2006/relationships" r:id="rId2"/>
          </a:graphicData>
        </a:graphic>
      </p:graphicFrame>
      <p:pic>
        <p:nvPicPr>
          <p:cNvPr id="7" name="Picture 6" descr="LV_green (3x mazak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72400" y="4721392"/>
            <a:ext cx="971599" cy="422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7">
            <a:extLst>
              <a:ext uri="{FF2B5EF4-FFF2-40B4-BE49-F238E27FC236}">
                <a16:creationId xmlns:a16="http://schemas.microsoft.com/office/drawing/2014/main" id="{374BEB67-658F-C841-61D3-8B2ED3793CF9}"/>
              </a:ext>
            </a:extLst>
          </p:cNvPr>
          <p:cNvSpPr txBox="1">
            <a:spLocks noChangeArrowheads="1"/>
          </p:cNvSpPr>
          <p:nvPr/>
        </p:nvSpPr>
        <p:spPr bwMode="auto">
          <a:xfrm>
            <a:off x="291302" y="327675"/>
            <a:ext cx="4136682" cy="354713"/>
          </a:xfrm>
          <a:prstGeom prst="rect">
            <a:avLst/>
          </a:prstGeom>
          <a:noFill/>
          <a:ln>
            <a:noFill/>
          </a:ln>
        </p:spPr>
        <p:txBody>
          <a:bodyPr lIns="68580" tIns="34290" rIns="68580" bIns="34290"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lgn="l">
              <a:defRPr/>
            </a:pPr>
            <a:r>
              <a:rPr lang="lv-LV" altLang="lv-LV" sz="1400" kern="0" dirty="0">
                <a:solidFill>
                  <a:schemeClr val="tx1"/>
                </a:solidFill>
                <a:latin typeface="Arial" panose="020B0604020202020204" pitchFamily="34" charset="0"/>
              </a:rPr>
              <a:t>Ieinteresētība notikumos Latvijā un pasaulē</a:t>
            </a:r>
          </a:p>
        </p:txBody>
      </p:sp>
    </p:spTree>
    <p:extLst>
      <p:ext uri="{BB962C8B-B14F-4D97-AF65-F5344CB8AC3E}">
        <p14:creationId xmlns:p14="http://schemas.microsoft.com/office/powerpoint/2010/main" val="1307476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p:cNvSpPr>
            <a:spLocks noGrp="1" noChangeArrowheads="1"/>
          </p:cNvSpPr>
          <p:nvPr>
            <p:ph type="sldNum" sz="quarter" idx="12"/>
          </p:nvPr>
        </p:nvSpPr>
        <p:spPr>
          <a:xfrm>
            <a:off x="-18510" y="4947048"/>
            <a:ext cx="316706" cy="17859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a:solidFill>
                  <a:schemeClr val="tx1"/>
                </a:solidFill>
                <a:latin typeface="Times New Roman" pitchFamily="18" charset="0"/>
              </a:defRPr>
            </a:lvl1pPr>
            <a:lvl2pPr marL="557213" indent="-214313">
              <a:spcBef>
                <a:spcPct val="20000"/>
              </a:spcBef>
              <a:buChar char="–"/>
              <a:defRPr sz="2100">
                <a:solidFill>
                  <a:schemeClr val="tx1"/>
                </a:solidFill>
                <a:latin typeface="Times New Roman" pitchFamily="18" charset="0"/>
              </a:defRPr>
            </a:lvl2pPr>
            <a:lvl3pPr marL="857250" indent="-171450">
              <a:spcBef>
                <a:spcPct val="20000"/>
              </a:spcBef>
              <a:buChar char="•"/>
              <a:defRPr sz="1800">
                <a:solidFill>
                  <a:schemeClr val="tx1"/>
                </a:solidFill>
                <a:latin typeface="Times New Roman" pitchFamily="18" charset="0"/>
              </a:defRPr>
            </a:lvl3pPr>
            <a:lvl4pPr marL="1200150" indent="-171450">
              <a:spcBef>
                <a:spcPct val="20000"/>
              </a:spcBef>
              <a:buChar char="–"/>
              <a:defRPr sz="1500">
                <a:solidFill>
                  <a:schemeClr val="tx1"/>
                </a:solidFill>
                <a:latin typeface="Times New Roman" pitchFamily="18" charset="0"/>
              </a:defRPr>
            </a:lvl4pPr>
            <a:lvl5pPr marL="1543050" indent="-171450">
              <a:spcBef>
                <a:spcPct val="20000"/>
              </a:spcBef>
              <a:buChar char="»"/>
              <a:defRPr sz="1500">
                <a:solidFill>
                  <a:schemeClr val="tx1"/>
                </a:solidFill>
                <a:latin typeface="Times New Roman" pitchFamily="18" charset="0"/>
              </a:defRPr>
            </a:lvl5pPr>
            <a:lvl6pPr marL="1885950" indent="-171450" eaLnBrk="0" fontAlgn="base" hangingPunct="0">
              <a:spcBef>
                <a:spcPct val="20000"/>
              </a:spcBef>
              <a:spcAft>
                <a:spcPct val="0"/>
              </a:spcAft>
              <a:buChar char="»"/>
              <a:defRPr sz="1500">
                <a:solidFill>
                  <a:schemeClr val="tx1"/>
                </a:solidFill>
                <a:latin typeface="Times New Roman" pitchFamily="18" charset="0"/>
              </a:defRPr>
            </a:lvl6pPr>
            <a:lvl7pPr marL="2228850" indent="-171450" eaLnBrk="0" fontAlgn="base" hangingPunct="0">
              <a:spcBef>
                <a:spcPct val="20000"/>
              </a:spcBef>
              <a:spcAft>
                <a:spcPct val="0"/>
              </a:spcAft>
              <a:buChar char="»"/>
              <a:defRPr sz="1500">
                <a:solidFill>
                  <a:schemeClr val="tx1"/>
                </a:solidFill>
                <a:latin typeface="Times New Roman" pitchFamily="18" charset="0"/>
              </a:defRPr>
            </a:lvl7pPr>
            <a:lvl8pPr marL="2571750" indent="-171450" eaLnBrk="0" fontAlgn="base" hangingPunct="0">
              <a:spcBef>
                <a:spcPct val="20000"/>
              </a:spcBef>
              <a:spcAft>
                <a:spcPct val="0"/>
              </a:spcAft>
              <a:buChar char="»"/>
              <a:defRPr sz="1500">
                <a:solidFill>
                  <a:schemeClr val="tx1"/>
                </a:solidFill>
                <a:latin typeface="Times New Roman" pitchFamily="18" charset="0"/>
              </a:defRPr>
            </a:lvl8pPr>
            <a:lvl9pPr marL="2914650" indent="-171450" eaLnBrk="0" fontAlgn="base" hangingPunct="0">
              <a:spcBef>
                <a:spcPct val="20000"/>
              </a:spcBef>
              <a:spcAft>
                <a:spcPct val="0"/>
              </a:spcAft>
              <a:buChar char="»"/>
              <a:defRPr sz="1500">
                <a:solidFill>
                  <a:schemeClr val="tx1"/>
                </a:solidFill>
                <a:latin typeface="Times New Roman" pitchFamily="18" charset="0"/>
              </a:defRPr>
            </a:lvl9pPr>
          </a:lstStyle>
          <a:p>
            <a:pPr algn="ctr">
              <a:spcBef>
                <a:spcPct val="0"/>
              </a:spcBef>
              <a:buFontTx/>
              <a:buNone/>
            </a:pPr>
            <a:fld id="{90B939A4-89C0-4D9B-B3F5-4EA18537F26D}" type="slidenum">
              <a:rPr lang="lv-LV" altLang="lv-LV" sz="800" b="0">
                <a:latin typeface="Arial" charset="0"/>
              </a:rPr>
              <a:pPr algn="ctr">
                <a:spcBef>
                  <a:spcPct val="0"/>
                </a:spcBef>
                <a:buFontTx/>
                <a:buNone/>
              </a:pPr>
              <a:t>6</a:t>
            </a:fld>
            <a:endParaRPr lang="lv-LV" altLang="lv-LV" sz="800" b="0" dirty="0">
              <a:latin typeface="Arial" charset="0"/>
            </a:endParaRPr>
          </a:p>
        </p:txBody>
      </p:sp>
      <p:sp>
        <p:nvSpPr>
          <p:cNvPr id="5" name="Rectangle 8"/>
          <p:cNvSpPr>
            <a:spLocks noChangeArrowheads="1"/>
          </p:cNvSpPr>
          <p:nvPr/>
        </p:nvSpPr>
        <p:spPr bwMode="auto">
          <a:xfrm>
            <a:off x="251520" y="552459"/>
            <a:ext cx="8568952"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just" eaLnBrk="1" hangingPunct="1">
              <a:spcBef>
                <a:spcPct val="0"/>
              </a:spcBef>
              <a:buFontTx/>
              <a:buNone/>
            </a:pPr>
            <a:r>
              <a:rPr lang="lv-LV" altLang="lv-LV" sz="1000" b="0" i="1" dirty="0">
                <a:latin typeface="Arial" charset="0"/>
              </a:rPr>
              <a:t>P1. Novērtējiet, lūdzu, zemāk minētos apgalvojumus un pasakiet, vai Jūs tiem pilnīgi piekrītat, drīzāk piekrītat, drīzāk nepiekrītat vai pilnīgi nepiekrītat:</a:t>
            </a:r>
          </a:p>
          <a:p>
            <a:pPr algn="just" eaLnBrk="1" hangingPunct="1">
              <a:spcBef>
                <a:spcPct val="0"/>
              </a:spcBef>
              <a:buFontTx/>
              <a:buNone/>
            </a:pPr>
            <a:r>
              <a:rPr lang="lv-LV" altLang="lv-LV" sz="1200" dirty="0">
                <a:solidFill>
                  <a:srgbClr val="DB3131"/>
                </a:solidFill>
                <a:latin typeface="Arial" charset="0"/>
              </a:rPr>
              <a:t>Es pastāvīgi interesējos par notikumiem Latvijā un pasaulē</a:t>
            </a:r>
          </a:p>
        </p:txBody>
      </p:sp>
      <p:sp>
        <p:nvSpPr>
          <p:cNvPr id="2" name="Rectangle 1"/>
          <p:cNvSpPr/>
          <p:nvPr/>
        </p:nvSpPr>
        <p:spPr>
          <a:xfrm>
            <a:off x="251520" y="917944"/>
            <a:ext cx="4572000" cy="261610"/>
          </a:xfrm>
          <a:prstGeom prst="rect">
            <a:avLst/>
          </a:prstGeom>
        </p:spPr>
        <p:txBody>
          <a:bodyPr>
            <a:spAutoFit/>
          </a:bodyPr>
          <a:lstStyle/>
          <a:p>
            <a:r>
              <a:rPr lang="lv-LV" sz="1100" dirty="0">
                <a:solidFill>
                  <a:schemeClr val="tx1"/>
                </a:solidFill>
              </a:rPr>
              <a:t>Sociāldemogrāfisko grupu atbilžu sadalījums</a:t>
            </a:r>
          </a:p>
        </p:txBody>
      </p:sp>
      <p:pic>
        <p:nvPicPr>
          <p:cNvPr id="11" name="Picture 10" descr="LV_green (3x mazak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4721392"/>
            <a:ext cx="971599" cy="422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7">
            <a:extLst>
              <a:ext uri="{FF2B5EF4-FFF2-40B4-BE49-F238E27FC236}">
                <a16:creationId xmlns:a16="http://schemas.microsoft.com/office/drawing/2014/main" id="{5B5B285E-5011-544A-F0FE-2E91B87839A2}"/>
              </a:ext>
            </a:extLst>
          </p:cNvPr>
          <p:cNvSpPr txBox="1">
            <a:spLocks noChangeArrowheads="1"/>
          </p:cNvSpPr>
          <p:nvPr/>
        </p:nvSpPr>
        <p:spPr bwMode="auto">
          <a:xfrm>
            <a:off x="0" y="44933"/>
            <a:ext cx="9144000" cy="261611"/>
          </a:xfrm>
          <a:prstGeom prst="rect">
            <a:avLst/>
          </a:prstGeom>
          <a:noFill/>
          <a:ln>
            <a:noFill/>
          </a:ln>
        </p:spPr>
        <p:txBody>
          <a:bodyPr lIns="68580" tIns="34290" rIns="68580" bIns="34290"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defRPr/>
            </a:pPr>
            <a:r>
              <a:rPr lang="lv-LV" altLang="lv-LV" sz="2000" kern="0" dirty="0">
                <a:solidFill>
                  <a:schemeClr val="tx1"/>
                </a:solidFill>
                <a:latin typeface="Arial" panose="020B0604020202020204" pitchFamily="34" charset="0"/>
              </a:rPr>
              <a:t>1. Informācijas avoti par aktualitātēm Latvijā un pasaulē </a:t>
            </a:r>
          </a:p>
        </p:txBody>
      </p:sp>
      <p:sp>
        <p:nvSpPr>
          <p:cNvPr id="6" name="Rectangle 7">
            <a:extLst>
              <a:ext uri="{FF2B5EF4-FFF2-40B4-BE49-F238E27FC236}">
                <a16:creationId xmlns:a16="http://schemas.microsoft.com/office/drawing/2014/main" id="{5A35E1CD-2811-12B0-5E9F-63418ECD645A}"/>
              </a:ext>
            </a:extLst>
          </p:cNvPr>
          <p:cNvSpPr txBox="1">
            <a:spLocks noChangeArrowheads="1"/>
          </p:cNvSpPr>
          <p:nvPr/>
        </p:nvSpPr>
        <p:spPr bwMode="auto">
          <a:xfrm>
            <a:off x="298196" y="339502"/>
            <a:ext cx="4136682" cy="238849"/>
          </a:xfrm>
          <a:prstGeom prst="rect">
            <a:avLst/>
          </a:prstGeom>
          <a:noFill/>
          <a:ln>
            <a:noFill/>
          </a:ln>
        </p:spPr>
        <p:txBody>
          <a:bodyPr lIns="68580" tIns="34290" rIns="68580" bIns="34290"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lgn="l">
              <a:defRPr/>
            </a:pPr>
            <a:r>
              <a:rPr lang="lv-LV" altLang="lv-LV" sz="1400" kern="0" dirty="0">
                <a:solidFill>
                  <a:schemeClr val="tx1"/>
                </a:solidFill>
                <a:latin typeface="Arial" panose="020B0604020202020204" pitchFamily="34" charset="0"/>
              </a:rPr>
              <a:t>Ieinteresētība notikumos Latvijā un pasaulē</a:t>
            </a:r>
          </a:p>
        </p:txBody>
      </p:sp>
      <p:graphicFrame>
        <p:nvGraphicFramePr>
          <p:cNvPr id="7" name="Chart 6">
            <a:extLst>
              <a:ext uri="{FF2B5EF4-FFF2-40B4-BE49-F238E27FC236}">
                <a16:creationId xmlns:a16="http://schemas.microsoft.com/office/drawing/2014/main" id="{EFE28B6B-1F14-A160-0001-F334DE85B36B}"/>
              </a:ext>
            </a:extLst>
          </p:cNvPr>
          <p:cNvGraphicFramePr>
            <a:graphicFrameLocks/>
          </p:cNvGraphicFramePr>
          <p:nvPr>
            <p:extLst>
              <p:ext uri="{D42A27DB-BD31-4B8C-83A1-F6EECF244321}">
                <p14:modId xmlns:p14="http://schemas.microsoft.com/office/powerpoint/2010/main" val="4149433731"/>
              </p:ext>
            </p:extLst>
          </p:nvPr>
        </p:nvGraphicFramePr>
        <p:xfrm>
          <a:off x="305271" y="1048749"/>
          <a:ext cx="8352928" cy="39293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297684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txBox="1">
            <a:spLocks noChangeArrowheads="1"/>
          </p:cNvSpPr>
          <p:nvPr/>
        </p:nvSpPr>
        <p:spPr bwMode="auto">
          <a:xfrm>
            <a:off x="0" y="123478"/>
            <a:ext cx="9144000" cy="543049"/>
          </a:xfrm>
          <a:prstGeom prst="rect">
            <a:avLst/>
          </a:prstGeom>
          <a:noFill/>
          <a:ln>
            <a:noFill/>
          </a:ln>
        </p:spPr>
        <p:txBody>
          <a:bodyPr lIns="68580" tIns="34290" rIns="68580" bIns="34290"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defRPr/>
            </a:pPr>
            <a:r>
              <a:rPr lang="lv-LV" altLang="lv-LV" sz="2000" kern="0" dirty="0">
                <a:solidFill>
                  <a:schemeClr val="tx1"/>
                </a:solidFill>
                <a:latin typeface="Arial" panose="020B0604020202020204" pitchFamily="34" charset="0"/>
              </a:rPr>
              <a:t>1. Informācijas avoti par aktualitātēm Latvijā un pasaulē </a:t>
            </a:r>
          </a:p>
        </p:txBody>
      </p:sp>
      <p:sp>
        <p:nvSpPr>
          <p:cNvPr id="8" name="Slide Number Placeholder 3"/>
          <p:cNvSpPr>
            <a:spLocks noGrp="1" noChangeArrowheads="1"/>
          </p:cNvSpPr>
          <p:nvPr>
            <p:ph type="sldNum" sz="quarter" idx="12"/>
          </p:nvPr>
        </p:nvSpPr>
        <p:spPr>
          <a:xfrm>
            <a:off x="-18510" y="4947048"/>
            <a:ext cx="316706" cy="17859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a:solidFill>
                  <a:schemeClr val="tx1"/>
                </a:solidFill>
                <a:latin typeface="Times New Roman" pitchFamily="18" charset="0"/>
              </a:defRPr>
            </a:lvl1pPr>
            <a:lvl2pPr marL="557213" indent="-214313">
              <a:spcBef>
                <a:spcPct val="20000"/>
              </a:spcBef>
              <a:buChar char="–"/>
              <a:defRPr sz="2100">
                <a:solidFill>
                  <a:schemeClr val="tx1"/>
                </a:solidFill>
                <a:latin typeface="Times New Roman" pitchFamily="18" charset="0"/>
              </a:defRPr>
            </a:lvl2pPr>
            <a:lvl3pPr marL="857250" indent="-171450">
              <a:spcBef>
                <a:spcPct val="20000"/>
              </a:spcBef>
              <a:buChar char="•"/>
              <a:defRPr sz="1800">
                <a:solidFill>
                  <a:schemeClr val="tx1"/>
                </a:solidFill>
                <a:latin typeface="Times New Roman" pitchFamily="18" charset="0"/>
              </a:defRPr>
            </a:lvl3pPr>
            <a:lvl4pPr marL="1200150" indent="-171450">
              <a:spcBef>
                <a:spcPct val="20000"/>
              </a:spcBef>
              <a:buChar char="–"/>
              <a:defRPr sz="1500">
                <a:solidFill>
                  <a:schemeClr val="tx1"/>
                </a:solidFill>
                <a:latin typeface="Times New Roman" pitchFamily="18" charset="0"/>
              </a:defRPr>
            </a:lvl4pPr>
            <a:lvl5pPr marL="1543050" indent="-171450">
              <a:spcBef>
                <a:spcPct val="20000"/>
              </a:spcBef>
              <a:buChar char="»"/>
              <a:defRPr sz="1500">
                <a:solidFill>
                  <a:schemeClr val="tx1"/>
                </a:solidFill>
                <a:latin typeface="Times New Roman" pitchFamily="18" charset="0"/>
              </a:defRPr>
            </a:lvl5pPr>
            <a:lvl6pPr marL="1885950" indent="-171450" eaLnBrk="0" fontAlgn="base" hangingPunct="0">
              <a:spcBef>
                <a:spcPct val="20000"/>
              </a:spcBef>
              <a:spcAft>
                <a:spcPct val="0"/>
              </a:spcAft>
              <a:buChar char="»"/>
              <a:defRPr sz="1500">
                <a:solidFill>
                  <a:schemeClr val="tx1"/>
                </a:solidFill>
                <a:latin typeface="Times New Roman" pitchFamily="18" charset="0"/>
              </a:defRPr>
            </a:lvl6pPr>
            <a:lvl7pPr marL="2228850" indent="-171450" eaLnBrk="0" fontAlgn="base" hangingPunct="0">
              <a:spcBef>
                <a:spcPct val="20000"/>
              </a:spcBef>
              <a:spcAft>
                <a:spcPct val="0"/>
              </a:spcAft>
              <a:buChar char="»"/>
              <a:defRPr sz="1500">
                <a:solidFill>
                  <a:schemeClr val="tx1"/>
                </a:solidFill>
                <a:latin typeface="Times New Roman" pitchFamily="18" charset="0"/>
              </a:defRPr>
            </a:lvl7pPr>
            <a:lvl8pPr marL="2571750" indent="-171450" eaLnBrk="0" fontAlgn="base" hangingPunct="0">
              <a:spcBef>
                <a:spcPct val="20000"/>
              </a:spcBef>
              <a:spcAft>
                <a:spcPct val="0"/>
              </a:spcAft>
              <a:buChar char="»"/>
              <a:defRPr sz="1500">
                <a:solidFill>
                  <a:schemeClr val="tx1"/>
                </a:solidFill>
                <a:latin typeface="Times New Roman" pitchFamily="18" charset="0"/>
              </a:defRPr>
            </a:lvl8pPr>
            <a:lvl9pPr marL="2914650" indent="-171450" eaLnBrk="0" fontAlgn="base" hangingPunct="0">
              <a:spcBef>
                <a:spcPct val="20000"/>
              </a:spcBef>
              <a:spcAft>
                <a:spcPct val="0"/>
              </a:spcAft>
              <a:buChar char="»"/>
              <a:defRPr sz="1500">
                <a:solidFill>
                  <a:schemeClr val="tx1"/>
                </a:solidFill>
                <a:latin typeface="Times New Roman" pitchFamily="18" charset="0"/>
              </a:defRPr>
            </a:lvl9pPr>
          </a:lstStyle>
          <a:p>
            <a:pPr algn="ctr">
              <a:spcBef>
                <a:spcPct val="0"/>
              </a:spcBef>
              <a:buFontTx/>
              <a:buNone/>
            </a:pPr>
            <a:fld id="{90B939A4-89C0-4D9B-B3F5-4EA18537F26D}" type="slidenum">
              <a:rPr lang="lv-LV" altLang="lv-LV" sz="800" b="0">
                <a:latin typeface="Arial" charset="0"/>
              </a:rPr>
              <a:pPr algn="ctr">
                <a:spcBef>
                  <a:spcPct val="0"/>
                </a:spcBef>
                <a:buFontTx/>
                <a:buNone/>
              </a:pPr>
              <a:t>7</a:t>
            </a:fld>
            <a:endParaRPr lang="lv-LV" altLang="lv-LV" sz="800" b="0" dirty="0">
              <a:latin typeface="Arial" charset="0"/>
            </a:endParaRPr>
          </a:p>
        </p:txBody>
      </p:sp>
      <p:sp>
        <p:nvSpPr>
          <p:cNvPr id="5" name="Rectangle 8"/>
          <p:cNvSpPr>
            <a:spLocks noChangeArrowheads="1"/>
          </p:cNvSpPr>
          <p:nvPr/>
        </p:nvSpPr>
        <p:spPr bwMode="auto">
          <a:xfrm>
            <a:off x="251520" y="627534"/>
            <a:ext cx="8568952"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just" eaLnBrk="1" hangingPunct="1">
              <a:spcBef>
                <a:spcPct val="0"/>
              </a:spcBef>
              <a:buFontTx/>
              <a:buNone/>
            </a:pPr>
            <a:r>
              <a:rPr lang="lv-LV" altLang="lv-LV" sz="1000" b="0" i="1" dirty="0">
                <a:latin typeface="Arial" charset="0"/>
              </a:rPr>
              <a:t>M2. Kur Jūs galvenokārt iegūstat informāciju par aktualitātēm Latvijā un pasaulē?</a:t>
            </a:r>
            <a:endParaRPr lang="lv-LV" altLang="lv-LV" sz="1200" dirty="0">
              <a:latin typeface="Arial" charset="0"/>
            </a:endParaRPr>
          </a:p>
        </p:txBody>
      </p:sp>
      <p:pic>
        <p:nvPicPr>
          <p:cNvPr id="7" name="Picture 6" descr="LV_green (3x mazak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4721392"/>
            <a:ext cx="971599" cy="422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9" name="Chart 8"/>
          <p:cNvGraphicFramePr>
            <a:graphicFrameLocks/>
          </p:cNvGraphicFramePr>
          <p:nvPr>
            <p:extLst>
              <p:ext uri="{D42A27DB-BD31-4B8C-83A1-F6EECF244321}">
                <p14:modId xmlns:p14="http://schemas.microsoft.com/office/powerpoint/2010/main" val="3199707146"/>
              </p:ext>
            </p:extLst>
          </p:nvPr>
        </p:nvGraphicFramePr>
        <p:xfrm>
          <a:off x="539552" y="987574"/>
          <a:ext cx="7771104" cy="3813866"/>
        </p:xfrm>
        <a:graphic>
          <a:graphicData uri="http://schemas.openxmlformats.org/drawingml/2006/chart">
            <c:chart xmlns:c="http://schemas.openxmlformats.org/drawingml/2006/chart" xmlns:r="http://schemas.openxmlformats.org/officeDocument/2006/relationships" r:id="rId3"/>
          </a:graphicData>
        </a:graphic>
      </p:graphicFrame>
      <p:sp>
        <p:nvSpPr>
          <p:cNvPr id="2" name="Rectangle 1"/>
          <p:cNvSpPr/>
          <p:nvPr/>
        </p:nvSpPr>
        <p:spPr>
          <a:xfrm>
            <a:off x="467544" y="4804578"/>
            <a:ext cx="5328592" cy="215444"/>
          </a:xfrm>
          <a:prstGeom prst="rect">
            <a:avLst/>
          </a:prstGeom>
        </p:spPr>
        <p:txBody>
          <a:bodyPr wrap="square">
            <a:spAutoFit/>
          </a:bodyPr>
          <a:lstStyle/>
          <a:p>
            <a:r>
              <a:rPr lang="lv-LV" sz="800" b="0" dirty="0">
                <a:solidFill>
                  <a:schemeClr val="tx1"/>
                </a:solidFill>
              </a:rPr>
              <a:t>*Tā kā katrs respondents varēja atzīmēt vairāk nekā vienu atbildi, kopējā atbilžu summa pārsniedz 100%.</a:t>
            </a:r>
          </a:p>
        </p:txBody>
      </p:sp>
    </p:spTree>
    <p:extLst>
      <p:ext uri="{BB962C8B-B14F-4D97-AF65-F5344CB8AC3E}">
        <p14:creationId xmlns:p14="http://schemas.microsoft.com/office/powerpoint/2010/main" val="1132536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txBox="1">
            <a:spLocks noChangeArrowheads="1"/>
          </p:cNvSpPr>
          <p:nvPr/>
        </p:nvSpPr>
        <p:spPr bwMode="auto">
          <a:xfrm>
            <a:off x="0" y="12477"/>
            <a:ext cx="9144000" cy="543049"/>
          </a:xfrm>
          <a:prstGeom prst="rect">
            <a:avLst/>
          </a:prstGeom>
          <a:noFill/>
          <a:ln>
            <a:noFill/>
          </a:ln>
        </p:spPr>
        <p:txBody>
          <a:bodyPr lIns="68580" tIns="34290" rIns="68580" bIns="34290"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defRPr/>
            </a:pPr>
            <a:r>
              <a:rPr lang="lv-LV" altLang="lv-LV" sz="2000" kern="0" dirty="0">
                <a:solidFill>
                  <a:schemeClr val="tx1"/>
                </a:solidFill>
                <a:latin typeface="Arial" panose="020B0604020202020204" pitchFamily="34" charset="0"/>
              </a:rPr>
              <a:t>1. Informācijas avoti par aktualitātēm Latvijā un pasaulē </a:t>
            </a:r>
          </a:p>
        </p:txBody>
      </p:sp>
      <p:sp>
        <p:nvSpPr>
          <p:cNvPr id="8" name="Slide Number Placeholder 3"/>
          <p:cNvSpPr>
            <a:spLocks noGrp="1" noChangeArrowheads="1"/>
          </p:cNvSpPr>
          <p:nvPr>
            <p:ph type="sldNum" sz="quarter" idx="12"/>
          </p:nvPr>
        </p:nvSpPr>
        <p:spPr>
          <a:xfrm>
            <a:off x="-18510" y="4947048"/>
            <a:ext cx="316706" cy="17859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a:solidFill>
                  <a:schemeClr val="tx1"/>
                </a:solidFill>
                <a:latin typeface="Times New Roman" pitchFamily="18" charset="0"/>
              </a:defRPr>
            </a:lvl1pPr>
            <a:lvl2pPr marL="557213" indent="-214313">
              <a:spcBef>
                <a:spcPct val="20000"/>
              </a:spcBef>
              <a:buChar char="–"/>
              <a:defRPr sz="2100">
                <a:solidFill>
                  <a:schemeClr val="tx1"/>
                </a:solidFill>
                <a:latin typeface="Times New Roman" pitchFamily="18" charset="0"/>
              </a:defRPr>
            </a:lvl2pPr>
            <a:lvl3pPr marL="857250" indent="-171450">
              <a:spcBef>
                <a:spcPct val="20000"/>
              </a:spcBef>
              <a:buChar char="•"/>
              <a:defRPr sz="1800">
                <a:solidFill>
                  <a:schemeClr val="tx1"/>
                </a:solidFill>
                <a:latin typeface="Times New Roman" pitchFamily="18" charset="0"/>
              </a:defRPr>
            </a:lvl3pPr>
            <a:lvl4pPr marL="1200150" indent="-171450">
              <a:spcBef>
                <a:spcPct val="20000"/>
              </a:spcBef>
              <a:buChar char="–"/>
              <a:defRPr sz="1500">
                <a:solidFill>
                  <a:schemeClr val="tx1"/>
                </a:solidFill>
                <a:latin typeface="Times New Roman" pitchFamily="18" charset="0"/>
              </a:defRPr>
            </a:lvl4pPr>
            <a:lvl5pPr marL="1543050" indent="-171450">
              <a:spcBef>
                <a:spcPct val="20000"/>
              </a:spcBef>
              <a:buChar char="»"/>
              <a:defRPr sz="1500">
                <a:solidFill>
                  <a:schemeClr val="tx1"/>
                </a:solidFill>
                <a:latin typeface="Times New Roman" pitchFamily="18" charset="0"/>
              </a:defRPr>
            </a:lvl5pPr>
            <a:lvl6pPr marL="1885950" indent="-171450" eaLnBrk="0" fontAlgn="base" hangingPunct="0">
              <a:spcBef>
                <a:spcPct val="20000"/>
              </a:spcBef>
              <a:spcAft>
                <a:spcPct val="0"/>
              </a:spcAft>
              <a:buChar char="»"/>
              <a:defRPr sz="1500">
                <a:solidFill>
                  <a:schemeClr val="tx1"/>
                </a:solidFill>
                <a:latin typeface="Times New Roman" pitchFamily="18" charset="0"/>
              </a:defRPr>
            </a:lvl6pPr>
            <a:lvl7pPr marL="2228850" indent="-171450" eaLnBrk="0" fontAlgn="base" hangingPunct="0">
              <a:spcBef>
                <a:spcPct val="20000"/>
              </a:spcBef>
              <a:spcAft>
                <a:spcPct val="0"/>
              </a:spcAft>
              <a:buChar char="»"/>
              <a:defRPr sz="1500">
                <a:solidFill>
                  <a:schemeClr val="tx1"/>
                </a:solidFill>
                <a:latin typeface="Times New Roman" pitchFamily="18" charset="0"/>
              </a:defRPr>
            </a:lvl7pPr>
            <a:lvl8pPr marL="2571750" indent="-171450" eaLnBrk="0" fontAlgn="base" hangingPunct="0">
              <a:spcBef>
                <a:spcPct val="20000"/>
              </a:spcBef>
              <a:spcAft>
                <a:spcPct val="0"/>
              </a:spcAft>
              <a:buChar char="»"/>
              <a:defRPr sz="1500">
                <a:solidFill>
                  <a:schemeClr val="tx1"/>
                </a:solidFill>
                <a:latin typeface="Times New Roman" pitchFamily="18" charset="0"/>
              </a:defRPr>
            </a:lvl8pPr>
            <a:lvl9pPr marL="2914650" indent="-171450" eaLnBrk="0" fontAlgn="base" hangingPunct="0">
              <a:spcBef>
                <a:spcPct val="20000"/>
              </a:spcBef>
              <a:spcAft>
                <a:spcPct val="0"/>
              </a:spcAft>
              <a:buChar char="»"/>
              <a:defRPr sz="1500">
                <a:solidFill>
                  <a:schemeClr val="tx1"/>
                </a:solidFill>
                <a:latin typeface="Times New Roman" pitchFamily="18" charset="0"/>
              </a:defRPr>
            </a:lvl9pPr>
          </a:lstStyle>
          <a:p>
            <a:pPr algn="ctr">
              <a:spcBef>
                <a:spcPct val="0"/>
              </a:spcBef>
              <a:buFontTx/>
              <a:buNone/>
            </a:pPr>
            <a:fld id="{90B939A4-89C0-4D9B-B3F5-4EA18537F26D}" type="slidenum">
              <a:rPr lang="lv-LV" altLang="lv-LV" sz="800" b="0">
                <a:latin typeface="Arial" charset="0"/>
              </a:rPr>
              <a:pPr algn="ctr">
                <a:spcBef>
                  <a:spcPct val="0"/>
                </a:spcBef>
                <a:buFontTx/>
                <a:buNone/>
              </a:pPr>
              <a:t>8</a:t>
            </a:fld>
            <a:endParaRPr lang="lv-LV" altLang="lv-LV" sz="800" b="0" dirty="0">
              <a:latin typeface="Arial" charset="0"/>
            </a:endParaRPr>
          </a:p>
        </p:txBody>
      </p:sp>
      <p:sp>
        <p:nvSpPr>
          <p:cNvPr id="5" name="Rectangle 8"/>
          <p:cNvSpPr>
            <a:spLocks noChangeArrowheads="1"/>
          </p:cNvSpPr>
          <p:nvPr/>
        </p:nvSpPr>
        <p:spPr bwMode="auto">
          <a:xfrm>
            <a:off x="251520" y="453321"/>
            <a:ext cx="8568952"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just" eaLnBrk="1" hangingPunct="1">
              <a:spcBef>
                <a:spcPct val="0"/>
              </a:spcBef>
              <a:buFontTx/>
              <a:buNone/>
            </a:pPr>
            <a:r>
              <a:rPr lang="lv-LV" altLang="lv-LV" sz="1000" b="0" i="1" dirty="0">
                <a:latin typeface="Arial" charset="0"/>
              </a:rPr>
              <a:t>M2. Kur Jūs galvenokārt iegūstat informāciju par aktualitātēm Latvijā un pasaulē?</a:t>
            </a:r>
            <a:endParaRPr lang="lv-LV" altLang="lv-LV" sz="1200" dirty="0">
              <a:latin typeface="Arial" charset="0"/>
            </a:endParaRPr>
          </a:p>
        </p:txBody>
      </p:sp>
      <p:pic>
        <p:nvPicPr>
          <p:cNvPr id="7" name="Picture 6" descr="LV_green (3x mazak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4721392"/>
            <a:ext cx="971599" cy="422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251520" y="4804578"/>
            <a:ext cx="5328592" cy="215444"/>
          </a:xfrm>
          <a:prstGeom prst="rect">
            <a:avLst/>
          </a:prstGeom>
        </p:spPr>
        <p:txBody>
          <a:bodyPr wrap="square">
            <a:spAutoFit/>
          </a:bodyPr>
          <a:lstStyle/>
          <a:p>
            <a:r>
              <a:rPr lang="lv-LV" sz="800" b="0" dirty="0">
                <a:solidFill>
                  <a:schemeClr val="tx1"/>
                </a:solidFill>
              </a:rPr>
              <a:t>*Tā kā katrs respondents varēja atzīmēt vairāk nekā vienu atbildi, kopējā atbilžu summa pārsniedz 100%.</a:t>
            </a:r>
          </a:p>
        </p:txBody>
      </p:sp>
      <p:sp>
        <p:nvSpPr>
          <p:cNvPr id="10" name="Rectangle 9"/>
          <p:cNvSpPr/>
          <p:nvPr/>
        </p:nvSpPr>
        <p:spPr>
          <a:xfrm>
            <a:off x="251520" y="627534"/>
            <a:ext cx="4572000" cy="261610"/>
          </a:xfrm>
          <a:prstGeom prst="rect">
            <a:avLst/>
          </a:prstGeom>
        </p:spPr>
        <p:txBody>
          <a:bodyPr>
            <a:spAutoFit/>
          </a:bodyPr>
          <a:lstStyle/>
          <a:p>
            <a:r>
              <a:rPr lang="lv-LV" sz="1100" dirty="0">
                <a:solidFill>
                  <a:schemeClr val="tx1"/>
                </a:solidFill>
              </a:rPr>
              <a:t>Atbildes atkarībā no vecuma</a:t>
            </a:r>
          </a:p>
        </p:txBody>
      </p:sp>
      <p:graphicFrame>
        <p:nvGraphicFramePr>
          <p:cNvPr id="11" name="Chart 10"/>
          <p:cNvGraphicFramePr>
            <a:graphicFrameLocks/>
          </p:cNvGraphicFramePr>
          <p:nvPr>
            <p:extLst>
              <p:ext uri="{D42A27DB-BD31-4B8C-83A1-F6EECF244321}">
                <p14:modId xmlns:p14="http://schemas.microsoft.com/office/powerpoint/2010/main" val="1208757313"/>
              </p:ext>
            </p:extLst>
          </p:nvPr>
        </p:nvGraphicFramePr>
        <p:xfrm>
          <a:off x="323528" y="889143"/>
          <a:ext cx="8424936" cy="391543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884222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txBox="1">
            <a:spLocks noChangeArrowheads="1"/>
          </p:cNvSpPr>
          <p:nvPr/>
        </p:nvSpPr>
        <p:spPr bwMode="auto">
          <a:xfrm>
            <a:off x="0" y="12477"/>
            <a:ext cx="9144000" cy="543049"/>
          </a:xfrm>
          <a:prstGeom prst="rect">
            <a:avLst/>
          </a:prstGeom>
          <a:noFill/>
          <a:ln>
            <a:noFill/>
          </a:ln>
        </p:spPr>
        <p:txBody>
          <a:bodyPr lIns="68580" tIns="34290" rIns="68580" bIns="34290"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defRPr/>
            </a:pPr>
            <a:r>
              <a:rPr lang="lv-LV" altLang="lv-LV" sz="2000" kern="0" dirty="0">
                <a:solidFill>
                  <a:schemeClr val="tx1"/>
                </a:solidFill>
                <a:latin typeface="Arial" panose="020B0604020202020204" pitchFamily="34" charset="0"/>
              </a:rPr>
              <a:t>1. Informācijas avoti par aktualitātēm Latvijā un pasaulē </a:t>
            </a:r>
          </a:p>
        </p:txBody>
      </p:sp>
      <p:sp>
        <p:nvSpPr>
          <p:cNvPr id="8" name="Slide Number Placeholder 3"/>
          <p:cNvSpPr>
            <a:spLocks noGrp="1" noChangeArrowheads="1"/>
          </p:cNvSpPr>
          <p:nvPr>
            <p:ph type="sldNum" sz="quarter" idx="12"/>
          </p:nvPr>
        </p:nvSpPr>
        <p:spPr>
          <a:xfrm>
            <a:off x="-18510" y="4947048"/>
            <a:ext cx="316706" cy="17859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a:solidFill>
                  <a:schemeClr val="tx1"/>
                </a:solidFill>
                <a:latin typeface="Times New Roman" pitchFamily="18" charset="0"/>
              </a:defRPr>
            </a:lvl1pPr>
            <a:lvl2pPr marL="557213" indent="-214313">
              <a:spcBef>
                <a:spcPct val="20000"/>
              </a:spcBef>
              <a:buChar char="–"/>
              <a:defRPr sz="2100">
                <a:solidFill>
                  <a:schemeClr val="tx1"/>
                </a:solidFill>
                <a:latin typeface="Times New Roman" pitchFamily="18" charset="0"/>
              </a:defRPr>
            </a:lvl2pPr>
            <a:lvl3pPr marL="857250" indent="-171450">
              <a:spcBef>
                <a:spcPct val="20000"/>
              </a:spcBef>
              <a:buChar char="•"/>
              <a:defRPr sz="1800">
                <a:solidFill>
                  <a:schemeClr val="tx1"/>
                </a:solidFill>
                <a:latin typeface="Times New Roman" pitchFamily="18" charset="0"/>
              </a:defRPr>
            </a:lvl3pPr>
            <a:lvl4pPr marL="1200150" indent="-171450">
              <a:spcBef>
                <a:spcPct val="20000"/>
              </a:spcBef>
              <a:buChar char="–"/>
              <a:defRPr sz="1500">
                <a:solidFill>
                  <a:schemeClr val="tx1"/>
                </a:solidFill>
                <a:latin typeface="Times New Roman" pitchFamily="18" charset="0"/>
              </a:defRPr>
            </a:lvl4pPr>
            <a:lvl5pPr marL="1543050" indent="-171450">
              <a:spcBef>
                <a:spcPct val="20000"/>
              </a:spcBef>
              <a:buChar char="»"/>
              <a:defRPr sz="1500">
                <a:solidFill>
                  <a:schemeClr val="tx1"/>
                </a:solidFill>
                <a:latin typeface="Times New Roman" pitchFamily="18" charset="0"/>
              </a:defRPr>
            </a:lvl5pPr>
            <a:lvl6pPr marL="1885950" indent="-171450" eaLnBrk="0" fontAlgn="base" hangingPunct="0">
              <a:spcBef>
                <a:spcPct val="20000"/>
              </a:spcBef>
              <a:spcAft>
                <a:spcPct val="0"/>
              </a:spcAft>
              <a:buChar char="»"/>
              <a:defRPr sz="1500">
                <a:solidFill>
                  <a:schemeClr val="tx1"/>
                </a:solidFill>
                <a:latin typeface="Times New Roman" pitchFamily="18" charset="0"/>
              </a:defRPr>
            </a:lvl6pPr>
            <a:lvl7pPr marL="2228850" indent="-171450" eaLnBrk="0" fontAlgn="base" hangingPunct="0">
              <a:spcBef>
                <a:spcPct val="20000"/>
              </a:spcBef>
              <a:spcAft>
                <a:spcPct val="0"/>
              </a:spcAft>
              <a:buChar char="»"/>
              <a:defRPr sz="1500">
                <a:solidFill>
                  <a:schemeClr val="tx1"/>
                </a:solidFill>
                <a:latin typeface="Times New Roman" pitchFamily="18" charset="0"/>
              </a:defRPr>
            </a:lvl7pPr>
            <a:lvl8pPr marL="2571750" indent="-171450" eaLnBrk="0" fontAlgn="base" hangingPunct="0">
              <a:spcBef>
                <a:spcPct val="20000"/>
              </a:spcBef>
              <a:spcAft>
                <a:spcPct val="0"/>
              </a:spcAft>
              <a:buChar char="»"/>
              <a:defRPr sz="1500">
                <a:solidFill>
                  <a:schemeClr val="tx1"/>
                </a:solidFill>
                <a:latin typeface="Times New Roman" pitchFamily="18" charset="0"/>
              </a:defRPr>
            </a:lvl8pPr>
            <a:lvl9pPr marL="2914650" indent="-171450" eaLnBrk="0" fontAlgn="base" hangingPunct="0">
              <a:spcBef>
                <a:spcPct val="20000"/>
              </a:spcBef>
              <a:spcAft>
                <a:spcPct val="0"/>
              </a:spcAft>
              <a:buChar char="»"/>
              <a:defRPr sz="1500">
                <a:solidFill>
                  <a:schemeClr val="tx1"/>
                </a:solidFill>
                <a:latin typeface="Times New Roman" pitchFamily="18" charset="0"/>
              </a:defRPr>
            </a:lvl9pPr>
          </a:lstStyle>
          <a:p>
            <a:pPr algn="ctr">
              <a:spcBef>
                <a:spcPct val="0"/>
              </a:spcBef>
              <a:buFontTx/>
              <a:buNone/>
            </a:pPr>
            <a:fld id="{90B939A4-89C0-4D9B-B3F5-4EA18537F26D}" type="slidenum">
              <a:rPr lang="lv-LV" altLang="lv-LV" sz="800" b="0">
                <a:latin typeface="Arial" charset="0"/>
              </a:rPr>
              <a:pPr algn="ctr">
                <a:spcBef>
                  <a:spcPct val="0"/>
                </a:spcBef>
                <a:buFontTx/>
                <a:buNone/>
              </a:pPr>
              <a:t>9</a:t>
            </a:fld>
            <a:endParaRPr lang="lv-LV" altLang="lv-LV" sz="800" b="0" dirty="0">
              <a:latin typeface="Arial" charset="0"/>
            </a:endParaRPr>
          </a:p>
        </p:txBody>
      </p:sp>
      <p:sp>
        <p:nvSpPr>
          <p:cNvPr id="5" name="Rectangle 8"/>
          <p:cNvSpPr>
            <a:spLocks noChangeArrowheads="1"/>
          </p:cNvSpPr>
          <p:nvPr/>
        </p:nvSpPr>
        <p:spPr bwMode="auto">
          <a:xfrm>
            <a:off x="251520" y="453321"/>
            <a:ext cx="8568952"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just" eaLnBrk="1" hangingPunct="1">
              <a:spcBef>
                <a:spcPct val="0"/>
              </a:spcBef>
              <a:buFontTx/>
              <a:buNone/>
            </a:pPr>
            <a:r>
              <a:rPr lang="lv-LV" altLang="lv-LV" sz="1000" b="0" i="1" dirty="0">
                <a:latin typeface="Arial" charset="0"/>
              </a:rPr>
              <a:t>M2. Kur Jūs galvenokārt iegūstat informāciju par aktualitātēm Latvijā un pasaulē?</a:t>
            </a:r>
            <a:endParaRPr lang="lv-LV" altLang="lv-LV" sz="1200" dirty="0">
              <a:latin typeface="Arial" charset="0"/>
            </a:endParaRPr>
          </a:p>
        </p:txBody>
      </p:sp>
      <p:pic>
        <p:nvPicPr>
          <p:cNvPr id="7" name="Picture 6" descr="LV_green (3x mazak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4721392"/>
            <a:ext cx="971599" cy="422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251520" y="4804578"/>
            <a:ext cx="5328592" cy="215444"/>
          </a:xfrm>
          <a:prstGeom prst="rect">
            <a:avLst/>
          </a:prstGeom>
        </p:spPr>
        <p:txBody>
          <a:bodyPr wrap="square">
            <a:spAutoFit/>
          </a:bodyPr>
          <a:lstStyle/>
          <a:p>
            <a:r>
              <a:rPr lang="lv-LV" sz="800" b="0" dirty="0">
                <a:solidFill>
                  <a:schemeClr val="tx1"/>
                </a:solidFill>
              </a:rPr>
              <a:t>*Tā kā katrs respondents varēja atzīmēt vairāk nekā vienu atbildi, kopējā atbilžu summa pārsniedz 100%.</a:t>
            </a:r>
          </a:p>
        </p:txBody>
      </p:sp>
      <p:sp>
        <p:nvSpPr>
          <p:cNvPr id="10" name="Rectangle 9"/>
          <p:cNvSpPr/>
          <p:nvPr/>
        </p:nvSpPr>
        <p:spPr>
          <a:xfrm>
            <a:off x="251520" y="627534"/>
            <a:ext cx="4572000" cy="261610"/>
          </a:xfrm>
          <a:prstGeom prst="rect">
            <a:avLst/>
          </a:prstGeom>
        </p:spPr>
        <p:txBody>
          <a:bodyPr>
            <a:spAutoFit/>
          </a:bodyPr>
          <a:lstStyle/>
          <a:p>
            <a:r>
              <a:rPr lang="lv-LV" sz="1100" dirty="0">
                <a:solidFill>
                  <a:schemeClr val="tx1"/>
                </a:solidFill>
              </a:rPr>
              <a:t>Atbildes atkarībā no sarunvalodas ģimenē</a:t>
            </a:r>
          </a:p>
        </p:txBody>
      </p:sp>
      <p:graphicFrame>
        <p:nvGraphicFramePr>
          <p:cNvPr id="9" name="Chart 8"/>
          <p:cNvGraphicFramePr>
            <a:graphicFrameLocks/>
          </p:cNvGraphicFramePr>
          <p:nvPr>
            <p:extLst>
              <p:ext uri="{D42A27DB-BD31-4B8C-83A1-F6EECF244321}">
                <p14:modId xmlns:p14="http://schemas.microsoft.com/office/powerpoint/2010/main" val="2490276786"/>
              </p:ext>
            </p:extLst>
          </p:nvPr>
        </p:nvGraphicFramePr>
        <p:xfrm>
          <a:off x="323528" y="915566"/>
          <a:ext cx="8496944" cy="388901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404770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dizains">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stād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Iestād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dizains">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stād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Iestād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Iestād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estād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Iestād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Iestād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estād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Iestād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12122</TotalTime>
  <Words>1705</Words>
  <Application>Microsoft Office PowerPoint</Application>
  <PresentationFormat>Slaidrāde ekrānā (16:9)</PresentationFormat>
  <Paragraphs>364</Paragraphs>
  <Slides>24</Slides>
  <Notes>1</Notes>
  <HiddenSlides>0</HiddenSlides>
  <MMClips>0</MMClips>
  <ScaleCrop>false</ScaleCrop>
  <HeadingPairs>
    <vt:vector size="6" baseType="variant">
      <vt:variant>
        <vt:lpstr>Lietotie fonti</vt:lpstr>
      </vt:variant>
      <vt:variant>
        <vt:i4>4</vt:i4>
      </vt:variant>
      <vt:variant>
        <vt:lpstr>Dizains</vt:lpstr>
      </vt:variant>
      <vt:variant>
        <vt:i4>1</vt:i4>
      </vt:variant>
      <vt:variant>
        <vt:lpstr>Slaidu virsraksti</vt:lpstr>
      </vt:variant>
      <vt:variant>
        <vt:i4>24</vt:i4>
      </vt:variant>
    </vt:vector>
  </HeadingPairs>
  <TitlesOfParts>
    <vt:vector size="29" baseType="lpstr">
      <vt:lpstr>Arial</vt:lpstr>
      <vt:lpstr>Calibri</vt:lpstr>
      <vt:lpstr>Times New Roman</vt:lpstr>
      <vt:lpstr>Wingdings</vt:lpstr>
      <vt:lpstr>Office Theme</vt:lpstr>
      <vt:lpstr>PowerPoint prezentācija</vt:lpstr>
      <vt:lpstr>Saturs</vt:lpstr>
      <vt:lpstr>Pētījuma tehniskā informācija</vt:lpstr>
      <vt:lpstr>1. Informācijas avoti par aktualitātēm Latvijā un pasaulē </vt:lpstr>
      <vt:lpstr>PowerPoint prezentācija</vt:lpstr>
      <vt:lpstr>PowerPoint prezentācija</vt:lpstr>
      <vt:lpstr>PowerPoint prezentācija</vt:lpstr>
      <vt:lpstr>PowerPoint prezentācija</vt:lpstr>
      <vt:lpstr>PowerPoint prezentācija</vt:lpstr>
      <vt:lpstr>2. Uzskati par masu medijiem un žurnālistu darbu </vt:lpstr>
      <vt:lpstr>PowerPoint prezentācija</vt:lpstr>
      <vt:lpstr>3. Uzskati par masu informācijas līdzekļos atspoguļoto informāciju</vt:lpstr>
      <vt:lpstr>PowerPoint prezentācija</vt:lpstr>
      <vt:lpstr>PowerPoint prezentācija</vt:lpstr>
      <vt:lpstr>PowerPoint prezentācija</vt:lpstr>
      <vt:lpstr>4. Uzskati par pārkāpumiem Latvijas medijos </vt:lpstr>
      <vt:lpstr>PowerPoint prezentācija</vt:lpstr>
      <vt:lpstr>PowerPoint prezentācija</vt:lpstr>
      <vt:lpstr>5. Attieksme pret faktu pārbaudes materiāliem </vt:lpstr>
      <vt:lpstr>PowerPoint prezentācija</vt:lpstr>
      <vt:lpstr>PowerPoint prezentācija</vt:lpstr>
      <vt:lpstr>PowerPoint prezentācija</vt:lpstr>
      <vt:lpstr>PowerPoint prezentācija</vt:lpstr>
      <vt:lpstr>PowerPoint prezentācija</vt:lpstr>
    </vt:vector>
  </TitlesOfParts>
  <Company>SKDS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Latvijas iedzīvotāju aptauja</dc:title>
  <dc:subject>03.2008.</dc:subject>
  <dc:creator>SKDS</dc:creator>
  <cp:lastModifiedBy>Arnis Kaktins</cp:lastModifiedBy>
  <cp:revision>1030</cp:revision>
  <cp:lastPrinted>2022-09-16T10:41:53Z</cp:lastPrinted>
  <dcterms:created xsi:type="dcterms:W3CDTF">2003-06-10T19:23:18Z</dcterms:created>
  <dcterms:modified xsi:type="dcterms:W3CDTF">2022-10-21T10:19:36Z</dcterms:modified>
</cp:coreProperties>
</file>